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310" r:id="rId3"/>
    <p:sldId id="305" r:id="rId4"/>
    <p:sldId id="306" r:id="rId5"/>
    <p:sldId id="314" r:id="rId6"/>
    <p:sldId id="311" r:id="rId7"/>
    <p:sldId id="319" r:id="rId8"/>
    <p:sldId id="308" r:id="rId9"/>
    <p:sldId id="309" r:id="rId10"/>
    <p:sldId id="324" r:id="rId11"/>
    <p:sldId id="320" r:id="rId12"/>
    <p:sldId id="322" r:id="rId13"/>
    <p:sldId id="327" r:id="rId14"/>
    <p:sldId id="316" r:id="rId15"/>
    <p:sldId id="317" r:id="rId16"/>
    <p:sldId id="318" r:id="rId17"/>
    <p:sldId id="323" r:id="rId18"/>
    <p:sldId id="325" r:id="rId19"/>
    <p:sldId id="326" r:id="rId20"/>
    <p:sldId id="328"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D966"/>
    <a:srgbClr val="F7DDD1"/>
    <a:srgbClr val="D2E6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71380" autoAdjust="0"/>
  </p:normalViewPr>
  <p:slideViewPr>
    <p:cSldViewPr snapToGrid="0">
      <p:cViewPr varScale="1">
        <p:scale>
          <a:sx n="115" d="100"/>
          <a:sy n="115" d="100"/>
        </p:scale>
        <p:origin x="1940" y="56"/>
      </p:cViewPr>
      <p:guideLst/>
    </p:cSldViewPr>
  </p:slideViewPr>
  <p:notesTextViewPr>
    <p:cViewPr>
      <p:scale>
        <a:sx n="200" d="100"/>
        <a:sy n="200" d="100"/>
      </p:scale>
      <p:origin x="0" y="0"/>
    </p:cViewPr>
  </p:notesTextViewPr>
  <p:sorterViewPr>
    <p:cViewPr>
      <p:scale>
        <a:sx n="200" d="100"/>
        <a:sy n="200" d="100"/>
      </p:scale>
      <p:origin x="0" y="0"/>
    </p:cViewPr>
  </p:sorter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F65C-9091-4723-98CF-1BEA338658FB}" type="datetimeFigureOut">
              <a:rPr kumimoji="1" lang="ja-JP" altLang="en-US" smtClean="0"/>
              <a:t>2024/3/12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32CA3-8BCC-4FE7-8246-F131E339CE2D}" type="slidenum">
              <a:rPr kumimoji="1" lang="ja-JP" altLang="en-US" smtClean="0"/>
              <a:t>‹#›</a:t>
            </a:fld>
            <a:endParaRPr kumimoji="1" lang="ja-JP" altLang="en-US"/>
          </a:p>
        </p:txBody>
      </p:sp>
    </p:spTree>
    <p:extLst>
      <p:ext uri="{BB962C8B-B14F-4D97-AF65-F5344CB8AC3E}">
        <p14:creationId xmlns:p14="http://schemas.microsoft.com/office/powerpoint/2010/main" val="1731038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ja-JP" altLang="en-US" dirty="0"/>
              <a:t>遠隔ロボットの多重身体性に関する研究と題して東京都立大の小島が発表します．</a:t>
            </a:r>
            <a:endParaRPr kumimoji="1" lang="en-US" altLang="ja-JP" dirty="0"/>
          </a:p>
          <a:p>
            <a:r>
              <a:rPr kumimoji="1" lang="ja-JP" altLang="en-US" dirty="0"/>
              <a:t>キーワードはテレプレゼンス，多空間体験，複数ロボット，身体認知，バーチャルリアリティです．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a:t>
            </a:fld>
            <a:endParaRPr kumimoji="1" lang="ja-JP" altLang="en-US"/>
          </a:p>
        </p:txBody>
      </p:sp>
    </p:spTree>
    <p:extLst>
      <p:ext uri="{BB962C8B-B14F-4D97-AF65-F5344CB8AC3E}">
        <p14:creationId xmlns:p14="http://schemas.microsoft.com/office/powerpoint/2010/main" val="28124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条件</a:t>
            </a:r>
            <a:r>
              <a:rPr kumimoji="1" lang="en-US" altLang="ja-JP" dirty="0"/>
              <a:t>A,C</a:t>
            </a:r>
            <a:r>
              <a:rPr kumimoji="1" lang="ja-JP" altLang="en-US" dirty="0"/>
              <a:t>の映像について詳しく説明します．</a:t>
            </a:r>
            <a:endParaRPr kumimoji="1" lang="en-US" altLang="ja-JP" dirty="0"/>
          </a:p>
          <a:p>
            <a:r>
              <a:rPr kumimoji="1" lang="ja-JP" altLang="en-US" dirty="0"/>
              <a:t>左は四足歩行ロボットの</a:t>
            </a:r>
            <a:r>
              <a:rPr kumimoji="1" lang="en-US" altLang="ja-JP" dirty="0"/>
              <a:t>360</a:t>
            </a:r>
            <a:r>
              <a:rPr kumimoji="1" lang="ja-JP" altLang="en-US" dirty="0"/>
              <a:t>度映像を</a:t>
            </a:r>
            <a:r>
              <a:rPr kumimoji="1" lang="en-US" altLang="ja-JP" dirty="0"/>
              <a:t>HMD</a:t>
            </a:r>
            <a:r>
              <a:rPr kumimoji="1" lang="ja-JP" altLang="en-US" dirty="0"/>
              <a:t>で見た場合です．</a:t>
            </a:r>
            <a:endParaRPr kumimoji="1" lang="en-US" altLang="ja-JP" dirty="0"/>
          </a:p>
          <a:p>
            <a:r>
              <a:rPr kumimoji="1" lang="ja-JP" altLang="en-US" dirty="0"/>
              <a:t>右は車輪型ロボットの</a:t>
            </a:r>
            <a:r>
              <a:rPr kumimoji="1" lang="en-US" altLang="ja-JP" dirty="0"/>
              <a:t>360</a:t>
            </a:r>
            <a:r>
              <a:rPr kumimoji="1" lang="ja-JP" altLang="en-US" dirty="0"/>
              <a:t>度映像を</a:t>
            </a:r>
            <a:r>
              <a:rPr kumimoji="1" lang="en-US" altLang="ja-JP" dirty="0"/>
              <a:t>HMD</a:t>
            </a:r>
            <a:r>
              <a:rPr kumimoji="1" lang="ja-JP" altLang="en-US" dirty="0"/>
              <a:t>で見た場合です．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10</a:t>
            </a:fld>
            <a:endParaRPr kumimoji="1" lang="ja-JP" altLang="en-US"/>
          </a:p>
        </p:txBody>
      </p:sp>
    </p:spTree>
    <p:extLst>
      <p:ext uri="{BB962C8B-B14F-4D97-AF65-F5344CB8AC3E}">
        <p14:creationId xmlns:p14="http://schemas.microsoft.com/office/powerpoint/2010/main" val="420781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映像を重ねて提示する</a:t>
            </a:r>
            <a:r>
              <a:rPr kumimoji="1" lang="en-US" altLang="ja-JP" dirty="0"/>
              <a:t>B</a:t>
            </a:r>
            <a:r>
              <a:rPr kumimoji="1" lang="ja-JP" altLang="en-US" dirty="0"/>
              <a:t>条件の映像について詳しく説明します．</a:t>
            </a:r>
            <a:endParaRPr kumimoji="1" lang="en-US" altLang="ja-JP" dirty="0"/>
          </a:p>
          <a:p>
            <a:r>
              <a:rPr kumimoji="1" lang="ja-JP" altLang="en-US" dirty="0"/>
              <a:t>四足歩行ロボットを選択した場合，提示映像は四足ロボットの</a:t>
            </a:r>
            <a:r>
              <a:rPr kumimoji="1" lang="en-US" altLang="ja-JP" dirty="0"/>
              <a:t>360</a:t>
            </a:r>
            <a:r>
              <a:rPr kumimoji="1" lang="ja-JP" altLang="en-US" dirty="0"/>
              <a:t>度映像を透明度</a:t>
            </a:r>
            <a:r>
              <a:rPr kumimoji="1" lang="en-US" altLang="ja-JP" dirty="0"/>
              <a:t>30%</a:t>
            </a:r>
            <a:r>
              <a:rPr kumimoji="1" lang="ja-JP" altLang="en-US" dirty="0"/>
              <a:t>とし，</a:t>
            </a:r>
            <a:endParaRPr kumimoji="1" lang="en-US" altLang="ja-JP" dirty="0"/>
          </a:p>
          <a:p>
            <a:r>
              <a:rPr kumimoji="1" lang="ja-JP" altLang="en-US" dirty="0"/>
              <a:t>操作しない車輪型ロボットの</a:t>
            </a:r>
            <a:r>
              <a:rPr kumimoji="1" lang="en-US" altLang="ja-JP" dirty="0"/>
              <a:t>360</a:t>
            </a:r>
            <a:r>
              <a:rPr kumimoji="1" lang="ja-JP" altLang="en-US" dirty="0"/>
              <a:t>度映像を透明度</a:t>
            </a:r>
            <a:r>
              <a:rPr kumimoji="1" lang="en-US" altLang="ja-JP" dirty="0"/>
              <a:t>70%</a:t>
            </a:r>
            <a:r>
              <a:rPr kumimoji="1" lang="ja-JP" altLang="en-US" dirty="0"/>
              <a:t>として重ねた映像が参加者に提示されます．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11</a:t>
            </a:fld>
            <a:endParaRPr kumimoji="1" lang="ja-JP" altLang="en-US"/>
          </a:p>
        </p:txBody>
      </p:sp>
    </p:spTree>
    <p:extLst>
      <p:ext uri="{BB962C8B-B14F-4D97-AF65-F5344CB8AC3E}">
        <p14:creationId xmlns:p14="http://schemas.microsoft.com/office/powerpoint/2010/main" val="392516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今度は車輪型ロボットを選択した場合，提示映像は車輪型ロボットの</a:t>
            </a:r>
            <a:r>
              <a:rPr kumimoji="1" lang="en-US" altLang="ja-JP" dirty="0"/>
              <a:t>360</a:t>
            </a:r>
            <a:r>
              <a:rPr kumimoji="1" lang="ja-JP" altLang="en-US" dirty="0"/>
              <a:t>度映像を透明度</a:t>
            </a:r>
            <a:r>
              <a:rPr kumimoji="1" lang="en-US" altLang="ja-JP" dirty="0"/>
              <a:t>30%</a:t>
            </a:r>
            <a:r>
              <a:rPr kumimoji="1" lang="ja-JP" altLang="en-US" dirty="0"/>
              <a:t>と濃くし，</a:t>
            </a:r>
            <a:endParaRPr kumimoji="1" lang="en-US" altLang="ja-JP" dirty="0"/>
          </a:p>
          <a:p>
            <a:r>
              <a:rPr kumimoji="1" lang="ja-JP" altLang="en-US" dirty="0"/>
              <a:t>操作しない四足歩行型ロボットの</a:t>
            </a:r>
            <a:r>
              <a:rPr kumimoji="1" lang="en-US" altLang="ja-JP" dirty="0"/>
              <a:t>360</a:t>
            </a:r>
            <a:r>
              <a:rPr kumimoji="1" lang="ja-JP" altLang="en-US" dirty="0"/>
              <a:t>度映像を透明度</a:t>
            </a:r>
            <a:r>
              <a:rPr kumimoji="1" lang="en-US" altLang="ja-JP" dirty="0"/>
              <a:t>70%</a:t>
            </a:r>
            <a:r>
              <a:rPr kumimoji="1" lang="ja-JP" altLang="en-US" dirty="0"/>
              <a:t>と薄くして重ねた映像が参加者に提示されます．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12</a:t>
            </a:fld>
            <a:endParaRPr kumimoji="1" lang="ja-JP" altLang="en-US"/>
          </a:p>
        </p:txBody>
      </p:sp>
    </p:spTree>
    <p:extLst>
      <p:ext uri="{BB962C8B-B14F-4D97-AF65-F5344CB8AC3E}">
        <p14:creationId xmlns:p14="http://schemas.microsoft.com/office/powerpoint/2010/main" val="47152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参加者は</a:t>
            </a:r>
            <a:r>
              <a:rPr kumimoji="1" lang="en-US" altLang="ja-JP" dirty="0"/>
              <a:t>3</a:t>
            </a:r>
            <a:r>
              <a:rPr kumimoji="1" lang="ja-JP" altLang="en-US" dirty="0"/>
              <a:t>つの条件をランダム順に体験したのちに，次の</a:t>
            </a:r>
            <a:r>
              <a:rPr kumimoji="1" lang="en-US" altLang="ja-JP" dirty="0"/>
              <a:t>2</a:t>
            </a:r>
            <a:r>
              <a:rPr kumimoji="1" lang="ja-JP" altLang="en-US" dirty="0"/>
              <a:t>問からなる質問紙に回答しました．</a:t>
            </a:r>
            <a:endParaRPr kumimoji="1" lang="en-US" altLang="ja-JP" dirty="0"/>
          </a:p>
          <a:p>
            <a:r>
              <a:rPr kumimoji="1" lang="ja-JP" altLang="en-US" dirty="0"/>
              <a:t>設問</a:t>
            </a:r>
            <a:r>
              <a:rPr kumimoji="1" lang="en-US" altLang="ja-JP" dirty="0"/>
              <a:t>A</a:t>
            </a:r>
            <a:r>
              <a:rPr kumimoji="1" lang="ja-JP" altLang="en-US" dirty="0"/>
              <a:t>は</a:t>
            </a:r>
            <a:r>
              <a:rPr kumimoji="1" lang="en-US" altLang="ja-JP" dirty="0"/>
              <a:t>2</a:t>
            </a:r>
            <a:r>
              <a:rPr kumimoji="1" lang="ja-JP" altLang="en-US" dirty="0"/>
              <a:t>つの遠隔空間に同時に存在しているような感覚を覚えた頻度はどれくらいか？という質問です．</a:t>
            </a:r>
            <a:endParaRPr kumimoji="1" lang="en-US" altLang="ja-JP" dirty="0"/>
          </a:p>
          <a:p>
            <a:r>
              <a:rPr kumimoji="1" lang="ja-JP" altLang="en-US" dirty="0"/>
              <a:t>設問</a:t>
            </a:r>
            <a:r>
              <a:rPr kumimoji="1" lang="en-US" altLang="ja-JP" dirty="0"/>
              <a:t>B</a:t>
            </a:r>
            <a:r>
              <a:rPr kumimoji="1" lang="ja-JP" altLang="en-US" dirty="0"/>
              <a:t>は次の</a:t>
            </a:r>
            <a:r>
              <a:rPr kumimoji="1" lang="en-US" altLang="ja-JP" dirty="0"/>
              <a:t>2</a:t>
            </a:r>
            <a:r>
              <a:rPr kumimoji="1" lang="ja-JP" altLang="en-US" dirty="0"/>
              <a:t>つの感覚のうち，最も当てはまるものを</a:t>
            </a:r>
            <a:r>
              <a:rPr kumimoji="1" lang="en-US" altLang="ja-JP" dirty="0"/>
              <a:t>1</a:t>
            </a:r>
            <a:r>
              <a:rPr kumimoji="1" lang="ja-JP" altLang="en-US" dirty="0"/>
              <a:t>つだけ選択します．</a:t>
            </a:r>
            <a:endParaRPr kumimoji="1" lang="en-US" altLang="ja-JP" dirty="0"/>
          </a:p>
          <a:p>
            <a:r>
              <a:rPr kumimoji="1" lang="ja-JP" altLang="en-US" dirty="0"/>
              <a:t>一つ目は</a:t>
            </a:r>
            <a:r>
              <a:rPr kumimoji="1" lang="en-US" altLang="ja-JP" dirty="0"/>
              <a:t>2</a:t>
            </a:r>
            <a:r>
              <a:rPr kumimoji="1" lang="ja-JP" altLang="en-US" dirty="0"/>
              <a:t>つの遠隔空間に分身したような感覚です．一方は２つの遠隔空間が融合した空間に存在するような感覚です．</a:t>
            </a:r>
          </a:p>
          <a:p>
            <a:endParaRPr kumimoji="1" lang="en-US" altLang="ja-JP" dirty="0"/>
          </a:p>
          <a:p>
            <a:endParaRPr kumimoji="1" lang="en-US" altLang="ja-JP" dirty="0"/>
          </a:p>
          <a:p>
            <a:r>
              <a:rPr kumimoji="1" lang="en-US" altLang="ja-JP" dirty="0"/>
              <a:t>QA</a:t>
            </a:r>
            <a:r>
              <a:rPr kumimoji="1" lang="ja-JP" altLang="en-US" dirty="0"/>
              <a:t>　二つの質問の関係</a:t>
            </a:r>
            <a:endParaRPr kumimoji="1" lang="en-US" altLang="ja-JP" dirty="0"/>
          </a:p>
          <a:p>
            <a:r>
              <a:rPr kumimoji="1" lang="ja-JP" altLang="en-US" dirty="0"/>
              <a:t>お互い関係はしていますが，異なる切り口から聞いた質問を設定しました．複数の観点から質問しています．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13</a:t>
            </a:fld>
            <a:endParaRPr kumimoji="1" lang="ja-JP" altLang="en-US"/>
          </a:p>
        </p:txBody>
      </p:sp>
    </p:spTree>
    <p:extLst>
      <p:ext uri="{BB962C8B-B14F-4D97-AF65-F5344CB8AC3E}">
        <p14:creationId xmlns:p14="http://schemas.microsoft.com/office/powerpoint/2010/main" val="91380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つの遠隔空間に同時に存在する感覚の強度について結果を下の図にまとめます．</a:t>
            </a:r>
            <a:endParaRPr kumimoji="1" lang="en-US" altLang="ja-JP" dirty="0"/>
          </a:p>
          <a:p>
            <a:r>
              <a:rPr kumimoji="1" lang="ja-JP" altLang="en-US" dirty="0"/>
              <a:t>参加者内の</a:t>
            </a:r>
            <a:r>
              <a:rPr kumimoji="1" lang="en-US" altLang="ja-JP" dirty="0"/>
              <a:t>1</a:t>
            </a:r>
            <a:r>
              <a:rPr kumimoji="1" lang="ja-JP" altLang="en-US" dirty="0"/>
              <a:t>元配置分散分析の結果，</a:t>
            </a:r>
            <a:r>
              <a:rPr kumimoji="1" lang="en-US" altLang="ja-JP" dirty="0"/>
              <a:t>1%</a:t>
            </a:r>
            <a:r>
              <a:rPr kumimoji="1" lang="ja-JP" altLang="en-US" dirty="0"/>
              <a:t>の有意水準において水準間 </a:t>
            </a:r>
            <a:r>
              <a:rPr kumimoji="1" lang="en-US" altLang="ja-JP" dirty="0"/>
              <a:t>(A, B, C) </a:t>
            </a:r>
            <a:r>
              <a:rPr kumimoji="1" lang="ja-JP" altLang="en-US" dirty="0"/>
              <a:t>に有意な主効果が認められました．</a:t>
            </a:r>
            <a:endParaRPr kumimoji="1" lang="en-US" altLang="ja-JP" dirty="0"/>
          </a:p>
          <a:p>
            <a:r>
              <a:rPr kumimoji="1" lang="en-US" altLang="ja-JP" dirty="0"/>
              <a:t>F</a:t>
            </a:r>
            <a:r>
              <a:rPr kumimoji="1" lang="ja-JP" altLang="en-US" dirty="0"/>
              <a:t>値は</a:t>
            </a:r>
            <a:r>
              <a:rPr kumimoji="1" lang="en-US" altLang="ja-JP" dirty="0"/>
              <a:t>6.229, p</a:t>
            </a:r>
            <a:r>
              <a:rPr kumimoji="1" lang="ja-JP" altLang="en-US" dirty="0"/>
              <a:t>値は</a:t>
            </a:r>
            <a:r>
              <a:rPr kumimoji="1" lang="en-US" altLang="ja-JP" dirty="0"/>
              <a:t>0.005 </a:t>
            </a:r>
            <a:r>
              <a:rPr kumimoji="1" lang="ja-JP" altLang="en-US" dirty="0"/>
              <a:t>となりました．</a:t>
            </a:r>
            <a:endParaRPr kumimoji="1" lang="en-US" altLang="ja-JP" dirty="0"/>
          </a:p>
          <a:p>
            <a:r>
              <a:rPr kumimoji="1" lang="ja-JP" altLang="en-US" dirty="0"/>
              <a:t>両側</a:t>
            </a:r>
            <a:r>
              <a:rPr kumimoji="1" lang="en-US" altLang="ja-JP" dirty="0"/>
              <a:t>t</a:t>
            </a:r>
            <a:r>
              <a:rPr kumimoji="1" lang="ja-JP" altLang="en-US" dirty="0"/>
              <a:t>検定による</a:t>
            </a:r>
            <a:r>
              <a:rPr kumimoji="1" lang="en-US" altLang="ja-JP" dirty="0"/>
              <a:t>Holm</a:t>
            </a:r>
            <a:r>
              <a:rPr kumimoji="1" lang="ja-JP" altLang="en-US" dirty="0"/>
              <a:t>法</a:t>
            </a:r>
            <a:r>
              <a:rPr kumimoji="1" lang="en-US" altLang="ja-JP" dirty="0"/>
              <a:t>5%</a:t>
            </a:r>
            <a:r>
              <a:rPr kumimoji="1" lang="ja-JP" altLang="en-US" dirty="0"/>
              <a:t>水準での多重比較の結果をまとめます．</a:t>
            </a:r>
            <a:endParaRPr kumimoji="1" lang="en-US" altLang="ja-JP" dirty="0"/>
          </a:p>
          <a:p>
            <a:r>
              <a:rPr kumimoji="1" lang="ja-JP" altLang="en-US" dirty="0"/>
              <a:t>重点重畳映像の</a:t>
            </a:r>
            <a:r>
              <a:rPr kumimoji="1" lang="en-US" altLang="ja-JP" dirty="0"/>
              <a:t>B</a:t>
            </a:r>
            <a:r>
              <a:rPr kumimoji="1" lang="ja-JP" altLang="en-US" dirty="0"/>
              <a:t>条件が手動切替映像の</a:t>
            </a:r>
            <a:r>
              <a:rPr kumimoji="1" lang="en-US" altLang="ja-JP" dirty="0"/>
              <a:t>A</a:t>
            </a:r>
            <a:r>
              <a:rPr kumimoji="1" lang="ja-JP" altLang="en-US" dirty="0"/>
              <a:t>条件より有意に強くなりました．</a:t>
            </a:r>
            <a:endParaRPr kumimoji="1" lang="en-US" altLang="ja-JP" dirty="0"/>
          </a:p>
          <a:p>
            <a:r>
              <a:rPr kumimoji="1" lang="ja-JP" altLang="en-US" dirty="0"/>
              <a:t>自動切替映像の</a:t>
            </a:r>
            <a:r>
              <a:rPr kumimoji="1" lang="en-US" altLang="ja-JP" dirty="0"/>
              <a:t>B</a:t>
            </a:r>
            <a:r>
              <a:rPr kumimoji="1" lang="ja-JP" altLang="en-US" dirty="0"/>
              <a:t>条件が自動切替映像の</a:t>
            </a:r>
            <a:r>
              <a:rPr kumimoji="1" lang="en-US" altLang="ja-JP" dirty="0"/>
              <a:t>C</a:t>
            </a:r>
            <a:r>
              <a:rPr kumimoji="1" lang="ja-JP" altLang="en-US" dirty="0"/>
              <a:t>条件より有意に強くなりました．</a:t>
            </a:r>
            <a:endParaRPr kumimoji="1" lang="en-US" altLang="ja-JP" dirty="0"/>
          </a:p>
          <a:p>
            <a:r>
              <a:rPr kumimoji="1" lang="ja-JP" altLang="en-US" dirty="0"/>
              <a:t>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条件より有意傾向が見られ強くなりました．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14</a:t>
            </a:fld>
            <a:endParaRPr kumimoji="1" lang="ja-JP" altLang="en-US"/>
          </a:p>
        </p:txBody>
      </p:sp>
    </p:spTree>
    <p:extLst>
      <p:ext uri="{BB962C8B-B14F-4D97-AF65-F5344CB8AC3E}">
        <p14:creationId xmlns:p14="http://schemas.microsoft.com/office/powerpoint/2010/main" val="319267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映像を重ねる</a:t>
            </a:r>
            <a:r>
              <a:rPr kumimoji="1" lang="en-US" altLang="ja-JP" dirty="0"/>
              <a:t>B</a:t>
            </a:r>
            <a:r>
              <a:rPr kumimoji="1" lang="ja-JP" altLang="en-US" dirty="0"/>
              <a:t>条件が単独視野の</a:t>
            </a:r>
            <a:r>
              <a:rPr kumimoji="1" lang="en-US" altLang="ja-JP" dirty="0"/>
              <a:t>A</a:t>
            </a:r>
            <a:r>
              <a:rPr kumimoji="1" lang="ja-JP" altLang="en-US" dirty="0"/>
              <a:t>及び</a:t>
            </a:r>
            <a:r>
              <a:rPr kumimoji="1" lang="en-US" altLang="ja-JP" dirty="0"/>
              <a:t>C</a:t>
            </a:r>
            <a:r>
              <a:rPr kumimoji="1" lang="ja-JP" altLang="en-US" dirty="0"/>
              <a:t>条件より同時存在感が明確に高いという結果について</a:t>
            </a:r>
            <a:endParaRPr kumimoji="1" lang="en-US" altLang="ja-JP" dirty="0"/>
          </a:p>
          <a:p>
            <a:r>
              <a:rPr kumimoji="1" lang="en-US" altLang="ja-JP" dirty="0"/>
              <a:t>B</a:t>
            </a:r>
            <a:r>
              <a:rPr kumimoji="1" lang="ja-JP" altLang="en-US" dirty="0"/>
              <a:t>条件では操作するロボットの視野映像と，操作していないロボットの視野映像が異なる濃さで同時表示されています．</a:t>
            </a:r>
            <a:endParaRPr kumimoji="1" lang="en-US" altLang="ja-JP" dirty="0"/>
          </a:p>
          <a:p>
            <a:r>
              <a:rPr kumimoji="1" lang="ja-JP" altLang="en-US" dirty="0"/>
              <a:t>この際，</a:t>
            </a:r>
            <a:r>
              <a:rPr kumimoji="1" lang="en-US" altLang="ja-JP" dirty="0"/>
              <a:t>2</a:t>
            </a:r>
            <a:r>
              <a:rPr kumimoji="1" lang="ja-JP" altLang="en-US" dirty="0"/>
              <a:t>つの遠隔空間の情報の強度が非等価であり，視野の空間映像には一貫性もありません．</a:t>
            </a:r>
            <a:endParaRPr kumimoji="1" lang="en-US" altLang="ja-JP" dirty="0"/>
          </a:p>
          <a:p>
            <a:r>
              <a:rPr kumimoji="1" lang="ja-JP" altLang="en-US" dirty="0"/>
              <a:t>しかし，同時に視覚化されるだけで空間状態の記憶が維持されると考えられます．</a:t>
            </a:r>
            <a:endParaRPr kumimoji="1" lang="en-US" altLang="ja-JP" dirty="0"/>
          </a:p>
          <a:p>
            <a:r>
              <a:rPr kumimoji="1" lang="ja-JP" altLang="en-US" dirty="0"/>
              <a:t>したがって，通常の視野とは異なりますが，認知空間は</a:t>
            </a:r>
            <a:r>
              <a:rPr kumimoji="1" lang="en-US" altLang="ja-JP" dirty="0"/>
              <a:t>2</a:t>
            </a:r>
            <a:r>
              <a:rPr kumimoji="1" lang="ja-JP" altLang="en-US" dirty="0"/>
              <a:t>つ並ぶことを意味しています．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続いての結果，自動切替の</a:t>
            </a:r>
            <a:r>
              <a:rPr kumimoji="1" lang="en-US" altLang="ja-JP" dirty="0"/>
              <a:t>C</a:t>
            </a:r>
            <a:r>
              <a:rPr kumimoji="1" lang="ja-JP" altLang="en-US" dirty="0"/>
              <a:t>条件が手動切替の</a:t>
            </a:r>
            <a:r>
              <a:rPr kumimoji="1" lang="en-US" altLang="ja-JP" dirty="0"/>
              <a:t>A</a:t>
            </a:r>
            <a:r>
              <a:rPr kumimoji="1" lang="ja-JP" altLang="en-US" dirty="0"/>
              <a:t>条件より有意傾向にて強くなった結果について考察します．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右下の図から</a:t>
            </a:r>
            <a:r>
              <a:rPr kumimoji="1" lang="en-US" altLang="ja-JP" dirty="0"/>
              <a:t>A</a:t>
            </a:r>
            <a:r>
              <a:rPr kumimoji="1" lang="ja-JP" altLang="en-US" dirty="0"/>
              <a:t>条件ではロボットを切り替えるまでの時間の平均が約</a:t>
            </a:r>
            <a:r>
              <a:rPr kumimoji="1" lang="en-US" altLang="ja-JP" dirty="0"/>
              <a:t>30</a:t>
            </a:r>
            <a:r>
              <a:rPr kumimoji="1" lang="ja-JP" altLang="en-US" dirty="0"/>
              <a:t>秒であるのに対して，</a:t>
            </a:r>
            <a:r>
              <a:rPr kumimoji="1" lang="en-US" altLang="ja-JP" dirty="0"/>
              <a:t>C</a:t>
            </a:r>
            <a:r>
              <a:rPr kumimoji="1" lang="ja-JP" altLang="en-US" dirty="0"/>
              <a:t>条件では</a:t>
            </a:r>
            <a:r>
              <a:rPr kumimoji="1" lang="en-US" altLang="ja-JP" dirty="0"/>
              <a:t>10</a:t>
            </a:r>
            <a:r>
              <a:rPr kumimoji="1" lang="ja-JP" altLang="en-US" dirty="0"/>
              <a:t>秒と短いです．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したがって，</a:t>
            </a:r>
            <a:r>
              <a:rPr kumimoji="1" lang="en-US" altLang="ja-JP" dirty="0"/>
              <a:t>C</a:t>
            </a:r>
            <a:r>
              <a:rPr kumimoji="1" lang="ja-JP" altLang="en-US" dirty="0"/>
              <a:t>条件では切り替える以前に操作していたロボットにおける視野の認知空間の忘却の程度が低くなることで，同時に存在する感覚を強めた可能性が考えられます．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同時存在感覚は（インターフェースへの）アテンションに依存していると考えると，重ねて表示するときに濃さを</a:t>
            </a:r>
            <a:r>
              <a:rPr kumimoji="1" lang="en-US" altLang="ja-JP" dirty="0"/>
              <a:t>5:5</a:t>
            </a:r>
            <a:r>
              <a:rPr kumimoji="1" lang="ja-JP" altLang="en-US" dirty="0"/>
              <a:t>にすると同時存在感が強くなると思います．また時間も</a:t>
            </a:r>
            <a:r>
              <a:rPr kumimoji="1" lang="en-US" altLang="ja-JP" dirty="0"/>
              <a:t>5:5 or 7:3</a:t>
            </a:r>
            <a:r>
              <a:rPr kumimoji="1" lang="ja-JP" altLang="en-US" dirty="0"/>
              <a:t>にすると同時存在感が変わる．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リアル身体ローカル身体へのアテンションも考察対象になると考えられる．</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15</a:t>
            </a:fld>
            <a:endParaRPr kumimoji="1" lang="ja-JP" altLang="en-US"/>
          </a:p>
        </p:txBody>
      </p:sp>
    </p:spTree>
    <p:extLst>
      <p:ext uri="{BB962C8B-B14F-4D97-AF65-F5344CB8AC3E}">
        <p14:creationId xmlns:p14="http://schemas.microsoft.com/office/powerpoint/2010/main" val="2484265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 </a:t>
            </a:r>
            <a:r>
              <a:rPr kumimoji="1" lang="ja-JP" altLang="en-US" dirty="0"/>
              <a:t>つの遠隔空間へ没入する感覚について，</a:t>
            </a:r>
            <a:r>
              <a:rPr kumimoji="1" lang="en-US" altLang="ja-JP" dirty="0"/>
              <a:t>2</a:t>
            </a:r>
            <a:r>
              <a:rPr kumimoji="1" lang="ja-JP" altLang="en-US" dirty="0"/>
              <a:t>つの遠隔空間に分身したか，あるいは，空間が融合したかの</a:t>
            </a:r>
            <a:r>
              <a:rPr kumimoji="1" lang="en-US" altLang="ja-JP" dirty="0"/>
              <a:t>2</a:t>
            </a:r>
            <a:r>
              <a:rPr kumimoji="1" lang="ja-JP" altLang="en-US" dirty="0"/>
              <a:t>択の質問の結果について下の図にまとめました．</a:t>
            </a:r>
            <a:endParaRPr kumimoji="1" lang="en-US" altLang="ja-JP" dirty="0"/>
          </a:p>
          <a:p>
            <a:r>
              <a:rPr kumimoji="1" lang="en-US" altLang="ja-JP" dirty="0"/>
              <a:t>A</a:t>
            </a:r>
            <a:r>
              <a:rPr kumimoji="1" lang="ja-JP" altLang="en-US" dirty="0"/>
              <a:t>及び</a:t>
            </a:r>
            <a:r>
              <a:rPr kumimoji="1" lang="en-US" altLang="ja-JP" dirty="0"/>
              <a:t>C</a:t>
            </a:r>
            <a:r>
              <a:rPr kumimoji="1" lang="ja-JP" altLang="en-US" dirty="0"/>
              <a:t>条件では，</a:t>
            </a:r>
            <a:r>
              <a:rPr kumimoji="1" lang="en-US" altLang="ja-JP" dirty="0"/>
              <a:t>2</a:t>
            </a:r>
            <a:r>
              <a:rPr kumimoji="1" lang="ja-JP" altLang="en-US" dirty="0"/>
              <a:t>つの遠隔空間に分身して存在する感覚をもつ参加者が多い結果となりました．</a:t>
            </a:r>
            <a:endParaRPr kumimoji="1" lang="en-US" altLang="ja-JP" dirty="0"/>
          </a:p>
          <a:p>
            <a:r>
              <a:rPr kumimoji="1" lang="ja-JP" altLang="en-US" dirty="0"/>
              <a:t>これは一度に１つの空間のみを視覚化したことで</a:t>
            </a:r>
            <a:r>
              <a:rPr lang="ja-JP" altLang="en-US" dirty="0"/>
              <a:t>それぞれの空間への没入感を強めましたが，意識内で</a:t>
            </a:r>
            <a:r>
              <a:rPr lang="en-US" altLang="ja-JP" dirty="0"/>
              <a:t>2</a:t>
            </a:r>
            <a:r>
              <a:rPr lang="ja-JP" altLang="en-US" dirty="0"/>
              <a:t>つの空間の関係が設定されていないためと考えられます．</a:t>
            </a:r>
            <a:endParaRPr lang="en-US" altLang="ja-JP" dirty="0"/>
          </a:p>
          <a:p>
            <a:r>
              <a:rPr kumimoji="1" lang="ja-JP" altLang="en-US" dirty="0"/>
              <a:t>つまり空間が身体位置を決める結果となっているともいえます．</a:t>
            </a:r>
            <a:endParaRPr kumimoji="1" lang="en-US" altLang="ja-JP" dirty="0"/>
          </a:p>
          <a:p>
            <a:r>
              <a:rPr kumimoji="1" lang="ja-JP" altLang="en-US" dirty="0"/>
              <a:t>他方，空間が融合したと回答した参加者は，非表示の空間の認知空間の意識水準が高く，その視覚情報を脳内で維持したことで，</a:t>
            </a:r>
            <a:r>
              <a:rPr kumimoji="1" lang="en-US" altLang="ja-JP" dirty="0"/>
              <a:t>2</a:t>
            </a:r>
            <a:r>
              <a:rPr kumimoji="1" lang="ja-JP" altLang="en-US" dirty="0"/>
              <a:t>つの認知空間が融合したと考えられます．つまり身体位置を維持したまま</a:t>
            </a:r>
            <a:r>
              <a:rPr kumimoji="1" lang="en-US" altLang="ja-JP" dirty="0"/>
              <a:t>2</a:t>
            </a:r>
            <a:r>
              <a:rPr kumimoji="1" lang="ja-JP" altLang="en-US" dirty="0"/>
              <a:t>箇所の空間を引き寄せているともいえます．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16</a:t>
            </a:fld>
            <a:endParaRPr kumimoji="1" lang="ja-JP" altLang="en-US"/>
          </a:p>
        </p:txBody>
      </p:sp>
    </p:spTree>
    <p:extLst>
      <p:ext uri="{BB962C8B-B14F-4D97-AF65-F5344CB8AC3E}">
        <p14:creationId xmlns:p14="http://schemas.microsoft.com/office/powerpoint/2010/main" val="26930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6568-966B-0226-CF13-B5E042AE63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3FE277-5C81-C1C1-72E1-97FB778B37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91BE6E-57C1-F0F0-BAD1-B09021C9F102}"/>
              </a:ext>
            </a:extLst>
          </p:cNvPr>
          <p:cNvSpPr>
            <a:spLocks noGrp="1"/>
          </p:cNvSpPr>
          <p:nvPr>
            <p:ph type="body" idx="1"/>
          </p:nvPr>
        </p:nvSpPr>
        <p:spPr/>
        <p:txBody>
          <a:bodyPr/>
          <a:lstStyle/>
          <a:p>
            <a:r>
              <a:rPr lang="en-US" altLang="ja-JP" dirty="0"/>
              <a:t>B</a:t>
            </a:r>
            <a:r>
              <a:rPr lang="ja-JP" altLang="en-US" dirty="0"/>
              <a:t>条件では２つの遠隔空間が融合した空間に存在する感覚を持つ参加者が多い結果となりました．</a:t>
            </a:r>
            <a:endParaRPr lang="en-US" altLang="ja-JP" dirty="0"/>
          </a:p>
          <a:p>
            <a:r>
              <a:rPr kumimoji="1" lang="ja-JP" altLang="en-US" dirty="0"/>
              <a:t>これは，</a:t>
            </a:r>
            <a:r>
              <a:rPr kumimoji="1" lang="en-US" altLang="ja-JP" dirty="0"/>
              <a:t>2</a:t>
            </a:r>
            <a:r>
              <a:rPr kumimoji="1" lang="ja-JP" altLang="en-US" dirty="0"/>
              <a:t>つの空間がオーバーレイ表示されることで，遠隔の</a:t>
            </a:r>
            <a:r>
              <a:rPr kumimoji="1" lang="en-US" altLang="ja-JP" dirty="0"/>
              <a:t>2</a:t>
            </a:r>
            <a:r>
              <a:rPr kumimoji="1" lang="ja-JP" altLang="en-US" dirty="0"/>
              <a:t>空間が融合した</a:t>
            </a:r>
            <a:r>
              <a:rPr kumimoji="1" lang="en-US" altLang="ja-JP" dirty="0"/>
              <a:t>1</a:t>
            </a:r>
            <a:r>
              <a:rPr kumimoji="1" lang="ja-JP" altLang="en-US" dirty="0"/>
              <a:t>つの空間に</a:t>
            </a:r>
            <a:r>
              <a:rPr kumimoji="1" lang="en-US" altLang="ja-JP" dirty="0"/>
              <a:t>1</a:t>
            </a:r>
            <a:r>
              <a:rPr kumimoji="1" lang="ja-JP" altLang="en-US" dirty="0"/>
              <a:t>つの分身が存在する感覚が強くなり，</a:t>
            </a:r>
            <a:r>
              <a:rPr kumimoji="1" lang="en-US" altLang="ja-JP" dirty="0"/>
              <a:t>2</a:t>
            </a:r>
            <a:r>
              <a:rPr kumimoji="1" lang="ja-JP" altLang="en-US" dirty="0"/>
              <a:t>つの空間に分身して存在する感覚よりも優勢となったためと考えられます．つまり，身体位置が維持されている形式です．</a:t>
            </a:r>
            <a:endParaRPr kumimoji="1" lang="en-US" altLang="ja-JP" dirty="0"/>
          </a:p>
          <a:p>
            <a:r>
              <a:rPr kumimoji="1" lang="ja-JP" altLang="en-US" dirty="0"/>
              <a:t>他方，</a:t>
            </a:r>
            <a:r>
              <a:rPr kumimoji="1" lang="en-US" altLang="ja-JP" dirty="0"/>
              <a:t>2</a:t>
            </a:r>
            <a:r>
              <a:rPr kumimoji="1" lang="ja-JP" altLang="en-US" dirty="0"/>
              <a:t>箇所の遠隔空間に分身して存在したと回答した参加者は全体の</a:t>
            </a:r>
            <a:r>
              <a:rPr kumimoji="1" lang="en-US" altLang="ja-JP" dirty="0"/>
              <a:t>40%</a:t>
            </a:r>
            <a:r>
              <a:rPr kumimoji="1" lang="ja-JP" altLang="en-US" dirty="0"/>
              <a:t>であり，必ずしも少なくないです．</a:t>
            </a:r>
            <a:endParaRPr kumimoji="1" lang="en-US" altLang="ja-JP" dirty="0"/>
          </a:p>
          <a:p>
            <a:r>
              <a:rPr kumimoji="1" lang="ja-JP" altLang="en-US" dirty="0"/>
              <a:t>これは提示された</a:t>
            </a:r>
            <a:r>
              <a:rPr kumimoji="1" lang="en-US" altLang="ja-JP" dirty="0"/>
              <a:t>2</a:t>
            </a:r>
            <a:r>
              <a:rPr kumimoji="1" lang="ja-JP" altLang="en-US" dirty="0"/>
              <a:t>箇所の遠隔空間に身体がそれぞれ存在する感覚であり，重ねて表示された空間映像を</a:t>
            </a:r>
            <a:r>
              <a:rPr kumimoji="1" lang="en-US" altLang="ja-JP" dirty="0"/>
              <a:t>1</a:t>
            </a:r>
            <a:r>
              <a:rPr kumimoji="1" lang="ja-JP" altLang="en-US" dirty="0"/>
              <a:t>つの融合空間として知覚するのではなく</a:t>
            </a:r>
            <a:r>
              <a:rPr kumimoji="1" lang="en-US" altLang="ja-JP" dirty="0"/>
              <a:t>2</a:t>
            </a:r>
            <a:r>
              <a:rPr kumimoji="1" lang="ja-JP" altLang="en-US" dirty="0"/>
              <a:t>つの離れた空間を同時に知覚していることを意味しています．これは空間が身体位置を決めていると考えられます．</a:t>
            </a:r>
          </a:p>
        </p:txBody>
      </p:sp>
      <p:sp>
        <p:nvSpPr>
          <p:cNvPr id="4" name="スライド番号プレースホルダー 3">
            <a:extLst>
              <a:ext uri="{FF2B5EF4-FFF2-40B4-BE49-F238E27FC236}">
                <a16:creationId xmlns:a16="http://schemas.microsoft.com/office/drawing/2014/main" id="{93349869-D183-CCF6-9E61-AA4F070E7FD0}"/>
              </a:ext>
            </a:extLst>
          </p:cNvPr>
          <p:cNvSpPr>
            <a:spLocks noGrp="1"/>
          </p:cNvSpPr>
          <p:nvPr>
            <p:ph type="sldNum" sz="quarter" idx="5"/>
          </p:nvPr>
        </p:nvSpPr>
        <p:spPr/>
        <p:txBody>
          <a:bodyPr/>
          <a:lstStyle/>
          <a:p>
            <a:fld id="{E7A32CA3-8BCC-4FE7-8246-F131E339CE2D}" type="slidenum">
              <a:rPr kumimoji="1" lang="ja-JP" altLang="en-US" smtClean="0"/>
              <a:t>17</a:t>
            </a:fld>
            <a:endParaRPr kumimoji="1" lang="ja-JP" altLang="en-US"/>
          </a:p>
        </p:txBody>
      </p:sp>
    </p:spTree>
    <p:extLst>
      <p:ext uri="{BB962C8B-B14F-4D97-AF65-F5344CB8AC3E}">
        <p14:creationId xmlns:p14="http://schemas.microsoft.com/office/powerpoint/2010/main" val="117081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箇所の空間への没入型テレプレゼンスを提示する場合に，遠隔空間を </a:t>
            </a:r>
            <a:r>
              <a:rPr kumimoji="1" lang="en-US" altLang="ja-JP" dirty="0"/>
              <a:t>1 </a:t>
            </a:r>
            <a:r>
              <a:rPr kumimoji="1" lang="ja-JP" altLang="en-US" dirty="0"/>
              <a:t>つずつ可視化する形式と，空間を重ねて表示する形式を比較しました．</a:t>
            </a:r>
          </a:p>
          <a:p>
            <a:r>
              <a:rPr kumimoji="1" lang="ja-JP" altLang="en-US" dirty="0"/>
              <a:t>質問紙 </a:t>
            </a:r>
            <a:r>
              <a:rPr kumimoji="1" lang="en-US" altLang="ja-JP" dirty="0"/>
              <a:t>a </a:t>
            </a:r>
            <a:r>
              <a:rPr kumimoji="1" lang="ja-JP" altLang="en-US" dirty="0"/>
              <a:t>では同時に </a:t>
            </a:r>
            <a:r>
              <a:rPr kumimoji="1" lang="en-US" altLang="ja-JP" dirty="0"/>
              <a:t>2 </a:t>
            </a:r>
            <a:r>
              <a:rPr kumimoji="1" lang="ja-JP" altLang="en-US" dirty="0"/>
              <a:t>箇所に存在する感覚を聞いていて，</a:t>
            </a:r>
            <a:r>
              <a:rPr kumimoji="1" lang="en-US" altLang="ja-JP" dirty="0"/>
              <a:t>2</a:t>
            </a:r>
            <a:r>
              <a:rPr kumimoji="1" lang="ja-JP" altLang="en-US" dirty="0"/>
              <a:t>空間の提示継続性が同時性知覚を高めるため，空間を重ねて表示する形式が同時存在感が高くなったと考えられます．</a:t>
            </a:r>
          </a:p>
          <a:p>
            <a:r>
              <a:rPr kumimoji="1" lang="ja-JP" altLang="en-US" dirty="0"/>
              <a:t>質問紙 </a:t>
            </a:r>
            <a:r>
              <a:rPr kumimoji="1" lang="en-US" altLang="ja-JP" dirty="0"/>
              <a:t>b </a:t>
            </a:r>
            <a:r>
              <a:rPr kumimoji="1" lang="ja-JP" altLang="en-US" dirty="0"/>
              <a:t>では，</a:t>
            </a:r>
            <a:r>
              <a:rPr kumimoji="1" lang="en-US" altLang="ja-JP" dirty="0"/>
              <a:t>2 </a:t>
            </a:r>
            <a:r>
              <a:rPr kumimoji="1" lang="ja-JP" altLang="en-US" dirty="0"/>
              <a:t>空間の引き寄せで身体位置を維持するか，あるいは，</a:t>
            </a:r>
            <a:r>
              <a:rPr kumimoji="1" lang="en-US" altLang="ja-JP" dirty="0"/>
              <a:t>2 </a:t>
            </a:r>
            <a:r>
              <a:rPr kumimoji="1" lang="ja-JP" altLang="en-US" dirty="0"/>
              <a:t>空間が優位で身体位置が分身するかの質問です．この結果では，空間を重ねて表示する形式が身体位置維持する提示手法と考えると，</a:t>
            </a:r>
            <a:r>
              <a:rPr kumimoji="1" lang="en-US" altLang="ja-JP" dirty="0"/>
              <a:t>2 </a:t>
            </a:r>
            <a:r>
              <a:rPr kumimoji="1" lang="ja-JP" altLang="en-US" dirty="0"/>
              <a:t>空間が引き寄せられて融合しているという回答が多くなり，質問紙</a:t>
            </a:r>
            <a:r>
              <a:rPr kumimoji="1" lang="en-US" altLang="ja-JP" dirty="0"/>
              <a:t>a</a:t>
            </a:r>
            <a:r>
              <a:rPr kumimoji="1" lang="ja-JP" altLang="en-US" dirty="0"/>
              <a:t>の同時存在感の結果と整合しています．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18</a:t>
            </a:fld>
            <a:endParaRPr kumimoji="1" lang="ja-JP" altLang="en-US"/>
          </a:p>
        </p:txBody>
      </p:sp>
    </p:spTree>
    <p:extLst>
      <p:ext uri="{BB962C8B-B14F-4D97-AF65-F5344CB8AC3E}">
        <p14:creationId xmlns:p14="http://schemas.microsoft.com/office/powerpoint/2010/main" val="37702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本研究では操作者が</a:t>
            </a:r>
            <a:r>
              <a:rPr kumimoji="1" lang="en-US" altLang="ja-JP" dirty="0"/>
              <a:t>2</a:t>
            </a:r>
            <a:r>
              <a:rPr kumimoji="1" lang="ja-JP" altLang="en-US" dirty="0"/>
              <a:t>つの空間をほぼ同時に遠隔体験できる没入型テレプレゼンスシステムを開発し多重身体性に関する実験を行いました．</a:t>
            </a:r>
            <a:endParaRPr kumimoji="1" lang="en-US" altLang="ja-JP" dirty="0"/>
          </a:p>
          <a:p>
            <a:r>
              <a:rPr kumimoji="1" lang="ja-JP" altLang="en-US" dirty="0"/>
              <a:t>映像を切替える条件では</a:t>
            </a:r>
            <a:r>
              <a:rPr kumimoji="1" lang="en-US" altLang="ja-JP" dirty="0"/>
              <a:t>2</a:t>
            </a:r>
            <a:r>
              <a:rPr kumimoji="1" lang="ja-JP" altLang="en-US" dirty="0"/>
              <a:t>つに分身していると感じ，空間映像を重ねて提示する条件では </a:t>
            </a:r>
            <a:r>
              <a:rPr kumimoji="1" lang="en-US" altLang="ja-JP" dirty="0"/>
              <a:t>2 </a:t>
            </a:r>
            <a:r>
              <a:rPr kumimoji="1" lang="ja-JP" altLang="en-US" dirty="0"/>
              <a:t>つの遠隔空間が融合し</a:t>
            </a:r>
            <a:br>
              <a:rPr kumimoji="1" lang="en-US" altLang="ja-JP" dirty="0"/>
            </a:br>
            <a:r>
              <a:rPr kumimoji="1" lang="ja-JP" altLang="en-US" dirty="0"/>
              <a:t>身体位置が維持されると感じられることがわかりました．</a:t>
            </a:r>
          </a:p>
          <a:p>
            <a:r>
              <a:rPr kumimoji="1" lang="ja-JP" altLang="en-US" dirty="0"/>
              <a:t>今後は，</a:t>
            </a:r>
            <a:r>
              <a:rPr kumimoji="1" lang="en-US" altLang="ja-JP" dirty="0"/>
              <a:t>2 </a:t>
            </a:r>
            <a:r>
              <a:rPr kumimoji="1" lang="ja-JP" altLang="en-US" dirty="0"/>
              <a:t>体のロボットから，より多くの感覚フィードバックを行うことで，同時操作の可能性について検討します．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19</a:t>
            </a:fld>
            <a:endParaRPr kumimoji="1" lang="ja-JP" altLang="en-US"/>
          </a:p>
        </p:txBody>
      </p:sp>
    </p:spTree>
    <p:extLst>
      <p:ext uri="{BB962C8B-B14F-4D97-AF65-F5344CB8AC3E}">
        <p14:creationId xmlns:p14="http://schemas.microsoft.com/office/powerpoint/2010/main" val="175770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テレプレゼンスは遠隔地の空間に没入して活動するための技術です．</a:t>
            </a:r>
            <a:endParaRPr kumimoji="1" lang="en-US" altLang="ja-JP" dirty="0"/>
          </a:p>
          <a:p>
            <a:r>
              <a:rPr kumimoji="1" lang="ja-JP" altLang="en-US" dirty="0"/>
              <a:t>多くのシステムでは</a:t>
            </a:r>
            <a:r>
              <a:rPr kumimoji="1" lang="en-US" altLang="ja-JP" dirty="0"/>
              <a:t>1</a:t>
            </a:r>
            <a:r>
              <a:rPr kumimoji="1" lang="ja-JP" altLang="en-US" dirty="0"/>
              <a:t>台のロボットの構成です．</a:t>
            </a:r>
            <a:endParaRPr kumimoji="1" lang="en-US" altLang="ja-JP" dirty="0"/>
          </a:p>
          <a:p>
            <a:r>
              <a:rPr kumimoji="1" lang="ja-JP" altLang="en-US" dirty="0"/>
              <a:t>もし複数のロボットアバタに</a:t>
            </a:r>
            <a:r>
              <a:rPr kumimoji="1" lang="ja-JP" altLang="en-US" b="1" dirty="0"/>
              <a:t>専門作業者</a:t>
            </a:r>
            <a:r>
              <a:rPr kumimoji="1" lang="ja-JP" altLang="en-US" dirty="0"/>
              <a:t>が没入して複数個所で同時並行的に作業ができれば生産性の向上，バーチャル観光における多様な体験に貢献し得ます．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a:t>
            </a:fld>
            <a:endParaRPr kumimoji="1" lang="ja-JP" altLang="en-US"/>
          </a:p>
        </p:txBody>
      </p:sp>
    </p:spTree>
    <p:extLst>
      <p:ext uri="{BB962C8B-B14F-4D97-AF65-F5344CB8AC3E}">
        <p14:creationId xmlns:p14="http://schemas.microsoft.com/office/powerpoint/2010/main" val="596911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ウィンドウ表示，時間比率変更（</a:t>
            </a:r>
            <a:r>
              <a:rPr kumimoji="1" lang="en-US" altLang="ja-JP" dirty="0"/>
              <a:t>5:5 </a:t>
            </a:r>
            <a:r>
              <a:rPr kumimoji="1" lang="ja-JP" altLang="en-US" dirty="0"/>
              <a:t>今回</a:t>
            </a:r>
            <a:r>
              <a:rPr kumimoji="1" lang="en-US" altLang="ja-JP" dirty="0"/>
              <a:t>, 7:3,…</a:t>
            </a:r>
            <a:r>
              <a:rPr kumimoji="1" lang="ja-JP" altLang="en-US" dirty="0"/>
              <a:t>），透明度変更</a:t>
            </a:r>
            <a:r>
              <a:rPr kumimoji="1" lang="en-US" altLang="ja-JP" dirty="0"/>
              <a:t>(5:5, 7:3</a:t>
            </a:r>
            <a:r>
              <a:rPr kumimoji="1" lang="ja-JP" altLang="en-US" dirty="0"/>
              <a:t>今回</a:t>
            </a:r>
            <a:r>
              <a:rPr kumimoji="1" lang="en-US" altLang="ja-JP" dirty="0"/>
              <a:t> …)</a:t>
            </a:r>
            <a:r>
              <a:rPr kumimoji="1" lang="ja-JP" altLang="en-US" dirty="0"/>
              <a:t>，リアル身体（ローカル）との関係</a:t>
            </a:r>
            <a:endParaRPr kumimoji="1" lang="en-US" altLang="ja-JP" dirty="0"/>
          </a:p>
          <a:p>
            <a:r>
              <a:rPr kumimoji="1" lang="ja-JP" altLang="en-US" dirty="0"/>
              <a:t>これらを今後身体認知について考えられる．</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20</a:t>
            </a:fld>
            <a:endParaRPr kumimoji="1" lang="ja-JP" altLang="en-US"/>
          </a:p>
        </p:txBody>
      </p:sp>
    </p:spTree>
    <p:extLst>
      <p:ext uri="{BB962C8B-B14F-4D97-AF65-F5344CB8AC3E}">
        <p14:creationId xmlns:p14="http://schemas.microsoft.com/office/powerpoint/2010/main" val="325730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しかしながら，複数の遠隔環境を体験するときにおいて，身体と空間に関わる感覚は未知の点が多いです．</a:t>
            </a:r>
            <a:endParaRPr kumimoji="1" lang="en-US" altLang="ja-JP" dirty="0"/>
          </a:p>
          <a:p>
            <a:r>
              <a:rPr kumimoji="1" lang="ja-JP" altLang="en-US" dirty="0"/>
              <a:t>そこで，本研究では体験者が</a:t>
            </a:r>
            <a:r>
              <a:rPr kumimoji="1" lang="en-US" altLang="ja-JP" dirty="0"/>
              <a:t>2</a:t>
            </a:r>
            <a:r>
              <a:rPr kumimoji="1" lang="ja-JP" altLang="en-US" dirty="0"/>
              <a:t>つの実空間にほぼ同時に没入する体験の特性について調査することを目的とします．</a:t>
            </a:r>
            <a:endParaRPr kumimoji="1" lang="en-US" altLang="ja-JP" dirty="0"/>
          </a:p>
          <a:p>
            <a:r>
              <a:rPr kumimoji="1" lang="en-US" altLang="ja-JP" dirty="0"/>
              <a:t>2</a:t>
            </a:r>
            <a:r>
              <a:rPr kumimoji="1" lang="ja-JP" altLang="en-US" dirty="0"/>
              <a:t>台のテレプレゼンスロボットを用いて，</a:t>
            </a:r>
            <a:r>
              <a:rPr kumimoji="1" lang="en-US" altLang="ja-JP" dirty="0"/>
              <a:t>2 </a:t>
            </a:r>
            <a:r>
              <a:rPr kumimoji="1" lang="ja-JP" altLang="en-US" dirty="0"/>
              <a:t>箇所の空間を映像で体験可能にします．</a:t>
            </a:r>
          </a:p>
          <a:p>
            <a:r>
              <a:rPr kumimoji="1" lang="ja-JP" altLang="en-US" dirty="0"/>
              <a:t>そして，現地を走行する際の臨場感向上と映像酔い抑制のために，歩行感覚フィードバックを用いました．</a:t>
            </a:r>
            <a:endParaRPr kumimoji="1" lang="en-US" altLang="ja-JP" dirty="0"/>
          </a:p>
          <a:p>
            <a:r>
              <a:rPr kumimoji="1" lang="ja-JP" altLang="en-US" dirty="0"/>
              <a:t>その上で</a:t>
            </a:r>
            <a:r>
              <a:rPr kumimoji="1" lang="en-US" altLang="ja-JP" dirty="0"/>
              <a:t>2</a:t>
            </a:r>
            <a:r>
              <a:rPr kumimoji="1" lang="ja-JP" altLang="en-US" dirty="0"/>
              <a:t>つの空間とロボットアバタの身体の認識について予備的に評価しました．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3</a:t>
            </a:fld>
            <a:endParaRPr kumimoji="1" lang="ja-JP" altLang="en-US"/>
          </a:p>
        </p:txBody>
      </p:sp>
    </p:spTree>
    <p:extLst>
      <p:ext uri="{BB962C8B-B14F-4D97-AF65-F5344CB8AC3E}">
        <p14:creationId xmlns:p14="http://schemas.microsoft.com/office/powerpoint/2010/main" val="272099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箇所の実空間に同時並行的に没入するとき，両空間を提示する手法に依存して体験者の得る感覚が異なると予想されます．</a:t>
            </a:r>
            <a:endParaRPr kumimoji="1" lang="en-US" altLang="ja-JP" dirty="0"/>
          </a:p>
          <a:p>
            <a:r>
              <a:rPr kumimoji="1" lang="ja-JP" altLang="en-US" dirty="0"/>
              <a:t>通常の体験者が知覚している主観視点は</a:t>
            </a:r>
            <a:r>
              <a:rPr kumimoji="1" lang="en-US" altLang="ja-JP" dirty="0"/>
              <a:t>1</a:t>
            </a:r>
            <a:r>
              <a:rPr kumimoji="1" lang="ja-JP" altLang="en-US" dirty="0"/>
              <a:t>箇所であるため，これを</a:t>
            </a:r>
            <a:r>
              <a:rPr kumimoji="1" lang="en-US" altLang="ja-JP" dirty="0"/>
              <a:t>2</a:t>
            </a:r>
            <a:r>
              <a:rPr kumimoji="1" lang="ja-JP" altLang="en-US" dirty="0"/>
              <a:t>箇所とするには，知覚事象の時間的多重または空間的多重を用いて認知空間の多重化を行う必要があります．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4</a:t>
            </a:fld>
            <a:endParaRPr kumimoji="1" lang="ja-JP" altLang="en-US"/>
          </a:p>
        </p:txBody>
      </p:sp>
    </p:spTree>
    <p:extLst>
      <p:ext uri="{BB962C8B-B14F-4D97-AF65-F5344CB8AC3E}">
        <p14:creationId xmlns:p14="http://schemas.microsoft.com/office/powerpoint/2010/main" val="6078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これらの多重化を図式化すると，このようになり，横軸が時間になっています．</a:t>
            </a:r>
            <a:endParaRPr kumimoji="1" lang="en-US" altLang="ja-JP" dirty="0"/>
          </a:p>
          <a:p>
            <a:r>
              <a:rPr kumimoji="1" lang="ja-JP" altLang="en-US" dirty="0"/>
              <a:t>時間的多重化では</a:t>
            </a:r>
            <a:endParaRPr kumimoji="1" lang="en-US" altLang="ja-JP" dirty="0"/>
          </a:p>
          <a:p>
            <a:r>
              <a:rPr kumimoji="1" lang="ja-JP" altLang="en-US" dirty="0"/>
              <a:t>ある空間の視点において知覚された情報は記憶を伴う認知空間として短期間維持されます．</a:t>
            </a:r>
            <a:endParaRPr kumimoji="1" lang="en-US" altLang="ja-JP" dirty="0"/>
          </a:p>
          <a:p>
            <a:r>
              <a:rPr kumimoji="1" lang="ja-JP" altLang="en-US" dirty="0"/>
              <a:t>この認知空間は，知覚事象の変化と，それに向けられた注意によって更新されつづけます．</a:t>
            </a:r>
            <a:endParaRPr kumimoji="1" lang="en-US" altLang="ja-JP" dirty="0"/>
          </a:p>
          <a:p>
            <a:r>
              <a:rPr kumimoji="1" lang="ja-JP" altLang="en-US" dirty="0"/>
              <a:t>空間体験が継続する間は認知レベルが高い状態におかれ，それらの空間の状態について変化を予測しながら知覚すると仮定できます．</a:t>
            </a:r>
            <a:endParaRPr kumimoji="1" lang="en-US" altLang="ja-JP" dirty="0"/>
          </a:p>
          <a:p>
            <a:r>
              <a:rPr kumimoji="1" lang="ja-JP" altLang="en-US" dirty="0"/>
              <a:t>特に，ロボット視点を自分で操縦して移動する場合は変化の予測精度はより高められます．</a:t>
            </a:r>
            <a:endParaRPr kumimoji="1" lang="en-US" altLang="ja-JP" dirty="0"/>
          </a:p>
          <a:p>
            <a:endParaRPr kumimoji="1" lang="en-US" altLang="ja-JP" dirty="0"/>
          </a:p>
          <a:p>
            <a:r>
              <a:rPr kumimoji="1" lang="ja-JP" altLang="en-US" dirty="0"/>
              <a:t>下の空間的多重の場合では</a:t>
            </a:r>
            <a:endParaRPr kumimoji="1" lang="en-US" altLang="ja-JP" dirty="0"/>
          </a:p>
          <a:p>
            <a:r>
              <a:rPr kumimoji="1" lang="en-US" altLang="ja-JP" dirty="0"/>
              <a:t>2</a:t>
            </a:r>
            <a:r>
              <a:rPr kumimoji="1" lang="ja-JP" altLang="en-US" dirty="0"/>
              <a:t>地点の主観視点情報が提示される場合には</a:t>
            </a:r>
            <a:r>
              <a:rPr kumimoji="1" lang="en-US" altLang="ja-JP" dirty="0"/>
              <a:t>2</a:t>
            </a:r>
            <a:r>
              <a:rPr kumimoji="1" lang="ja-JP" altLang="en-US" dirty="0"/>
              <a:t>つの認知空間が維持されると考えられます．</a:t>
            </a:r>
            <a:endParaRPr kumimoji="1" lang="en-US" altLang="ja-JP" dirty="0"/>
          </a:p>
          <a:p>
            <a:r>
              <a:rPr kumimoji="1" lang="ja-JP" altLang="en-US" dirty="0"/>
              <a:t>時間的多重・空間的多重どちらの場合も，オペレータの身体認識が遠隔地のテレプレゼンスロボットに対して行われていれば没入の水準が高く，遠隔地作業への適合性が良いことが期待できます．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5</a:t>
            </a:fld>
            <a:endParaRPr kumimoji="1" lang="ja-JP" altLang="en-US"/>
          </a:p>
        </p:txBody>
      </p:sp>
    </p:spTree>
    <p:extLst>
      <p:ext uri="{BB962C8B-B14F-4D97-AF65-F5344CB8AC3E}">
        <p14:creationId xmlns:p14="http://schemas.microsoft.com/office/powerpoint/2010/main" val="173928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そこで，遠隔の</a:t>
            </a:r>
            <a:r>
              <a:rPr kumimoji="1" lang="en-US" altLang="ja-JP" dirty="0"/>
              <a:t>2</a:t>
            </a:r>
            <a:r>
              <a:rPr kumimoji="1" lang="ja-JP" altLang="en-US" dirty="0"/>
              <a:t>空間を知覚しているとき，しんたい感覚が</a:t>
            </a:r>
            <a:r>
              <a:rPr kumimoji="1" lang="en-US" altLang="ja-JP" dirty="0"/>
              <a:t>2</a:t>
            </a:r>
            <a:r>
              <a:rPr kumimoji="1" lang="ja-JP" altLang="en-US" dirty="0"/>
              <a:t>つの空間に定位される特性を調査しました．</a:t>
            </a:r>
            <a:endParaRPr kumimoji="1" lang="en-US" altLang="ja-JP" dirty="0"/>
          </a:p>
          <a:p>
            <a:r>
              <a:rPr kumimoji="1" lang="en-US" altLang="ja-JP" dirty="0"/>
              <a:t>2</a:t>
            </a:r>
            <a:r>
              <a:rPr kumimoji="1" lang="ja-JP" altLang="en-US" dirty="0"/>
              <a:t>つの遠隔空間</a:t>
            </a:r>
            <a:r>
              <a:rPr kumimoji="1" lang="en-US" altLang="ja-JP" dirty="0"/>
              <a:t>{</a:t>
            </a:r>
            <a:r>
              <a:rPr kumimoji="1" lang="ja-JP" altLang="en-US" dirty="0"/>
              <a:t>アルファ</a:t>
            </a:r>
            <a:r>
              <a:rPr kumimoji="1" lang="en-US" altLang="ja-JP" dirty="0"/>
              <a:t>, </a:t>
            </a:r>
            <a:r>
              <a:rPr kumimoji="1" lang="ja-JP" altLang="en-US" dirty="0"/>
              <a:t>ベータ</a:t>
            </a:r>
            <a:r>
              <a:rPr kumimoji="1" lang="en-US" altLang="ja-JP" dirty="0"/>
              <a:t>}</a:t>
            </a:r>
            <a:r>
              <a:rPr kumimoji="1" lang="ja-JP" altLang="en-US" dirty="0"/>
              <a:t>にロボットアバタがあり，そこにヘッドマウントディスプレイによる全周視野としんたいフィードバックを受けて没入するときの認知形式として次の</a:t>
            </a:r>
            <a:r>
              <a:rPr kumimoji="1" lang="en-US" altLang="ja-JP" dirty="0"/>
              <a:t>2</a:t>
            </a:r>
            <a:r>
              <a:rPr kumimoji="1" lang="ja-JP" altLang="en-US" dirty="0"/>
              <a:t>つを仮説しました．</a:t>
            </a:r>
            <a:endParaRPr kumimoji="1" lang="en-US" altLang="ja-JP" dirty="0"/>
          </a:p>
          <a:p>
            <a:r>
              <a:rPr kumimoji="1" lang="ja-JP" altLang="en-US" dirty="0"/>
              <a:t>左下の図の形式は自分または分身のしんたいが</a:t>
            </a:r>
            <a:r>
              <a:rPr kumimoji="1" lang="en-US" altLang="ja-JP" dirty="0"/>
              <a:t>2</a:t>
            </a:r>
            <a:r>
              <a:rPr kumimoji="1" lang="ja-JP" altLang="en-US" dirty="0"/>
              <a:t>つの空間に存在すると感じる場合です．</a:t>
            </a:r>
            <a:endParaRPr kumimoji="1" lang="en-US" altLang="ja-JP" dirty="0"/>
          </a:p>
          <a:p>
            <a:r>
              <a:rPr kumimoji="1" lang="ja-JP" altLang="en-US" dirty="0"/>
              <a:t>右下の図の形式は</a:t>
            </a:r>
            <a:r>
              <a:rPr kumimoji="1" lang="en-US" altLang="ja-JP" dirty="0"/>
              <a:t>2</a:t>
            </a:r>
            <a:r>
              <a:rPr kumimoji="1" lang="ja-JP" altLang="en-US" dirty="0"/>
              <a:t>つの空間が融合した空間に自分または分身のしんたいが存在すると感じる場合です．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6</a:t>
            </a:fld>
            <a:endParaRPr kumimoji="1" lang="ja-JP" altLang="en-US"/>
          </a:p>
        </p:txBody>
      </p:sp>
    </p:spTree>
    <p:extLst>
      <p:ext uri="{BB962C8B-B14F-4D97-AF65-F5344CB8AC3E}">
        <p14:creationId xmlns:p14="http://schemas.microsoft.com/office/powerpoint/2010/main" val="152815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装置について説明します．</a:t>
            </a:r>
            <a:endParaRPr kumimoji="1" lang="en-US" altLang="ja-JP" dirty="0"/>
          </a:p>
          <a:p>
            <a:r>
              <a:rPr kumimoji="1" lang="ja-JP" altLang="en-US" dirty="0"/>
              <a:t>操作者がエイチエムディーで視聴覚情報を得ながらコントローラにて遠隔のロボットを操作し，歩行感覚ディスプレイで進行運動を体感する構成です．</a:t>
            </a:r>
            <a:endParaRPr kumimoji="1" lang="en-US" altLang="ja-JP" dirty="0"/>
          </a:p>
          <a:p>
            <a:r>
              <a:rPr kumimoji="1" lang="ja-JP" altLang="en-US" dirty="0"/>
              <a:t>ロボットは四足歩行型と車輪型の</a:t>
            </a:r>
            <a:r>
              <a:rPr kumimoji="1" lang="en-US" altLang="ja-JP" dirty="0"/>
              <a:t>2</a:t>
            </a:r>
            <a:r>
              <a:rPr kumimoji="1" lang="ja-JP" altLang="en-US" dirty="0"/>
              <a:t>台です．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映像は</a:t>
            </a:r>
            <a:r>
              <a:rPr kumimoji="1" lang="en-US" altLang="ja-JP" dirty="0"/>
              <a:t>4K</a:t>
            </a:r>
            <a:r>
              <a:rPr kumimoji="1" lang="ja-JP" altLang="en-US" dirty="0"/>
              <a:t>の</a:t>
            </a:r>
            <a:r>
              <a:rPr kumimoji="1" lang="en-US" altLang="ja-JP" dirty="0"/>
              <a:t>360</a:t>
            </a:r>
            <a:r>
              <a:rPr kumimoji="1" lang="ja-JP" altLang="en-US" dirty="0"/>
              <a:t>度カメラで取得します．</a:t>
            </a:r>
            <a:endParaRPr kumimoji="1" lang="en-US" altLang="ja-JP" dirty="0"/>
          </a:p>
          <a:p>
            <a:r>
              <a:rPr kumimoji="1" lang="ja-JP" altLang="en-US" dirty="0"/>
              <a:t>写真のようにロボットの高さが異なるため，カメラの取り付け位置が</a:t>
            </a:r>
            <a:r>
              <a:rPr kumimoji="1" lang="en-US" altLang="ja-JP" dirty="0"/>
              <a:t>2</a:t>
            </a:r>
            <a:r>
              <a:rPr kumimoji="1" lang="ja-JP" altLang="en-US" dirty="0"/>
              <a:t>台で異なっています．</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7</a:t>
            </a:fld>
            <a:endParaRPr kumimoji="1" lang="ja-JP" altLang="en-US"/>
          </a:p>
        </p:txBody>
      </p:sp>
    </p:spTree>
    <p:extLst>
      <p:ext uri="{BB962C8B-B14F-4D97-AF65-F5344CB8AC3E}">
        <p14:creationId xmlns:p14="http://schemas.microsoft.com/office/powerpoint/2010/main" val="331205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遠隔ロボットが移動している間は，モーションシートと足運動モジュールで歩行感覚を提示しました．</a:t>
            </a:r>
            <a:endParaRPr kumimoji="1" lang="en-US" altLang="ja-JP" dirty="0"/>
          </a:p>
          <a:p>
            <a:r>
              <a:rPr kumimoji="1" lang="ja-JP" altLang="en-US" dirty="0"/>
              <a:t>モーションシートは，リフト，ピッチ，ロールの</a:t>
            </a:r>
            <a:r>
              <a:rPr kumimoji="1" lang="en-US" altLang="ja-JP" dirty="0"/>
              <a:t>3</a:t>
            </a:r>
            <a:r>
              <a:rPr kumimoji="1" lang="ja-JP" altLang="en-US" dirty="0"/>
              <a:t>つの自由度の運動で歩行時の前庭感覚を提示しました．それに加えて，各足モジュールはペダルの回転と前後スライドの</a:t>
            </a:r>
            <a:r>
              <a:rPr kumimoji="1" lang="en-US" altLang="ja-JP" dirty="0"/>
              <a:t>2</a:t>
            </a:r>
            <a:r>
              <a:rPr kumimoji="1" lang="ja-JP" altLang="en-US" dirty="0"/>
              <a:t>つの自由度で脚の運動感覚を提示しました．</a:t>
            </a:r>
            <a:endParaRPr kumimoji="1" lang="en-US" altLang="ja-JP" dirty="0"/>
          </a:p>
          <a:p>
            <a:endParaRPr kumimoji="1" lang="en-US" altLang="ja-JP" dirty="0"/>
          </a:p>
          <a:p>
            <a:r>
              <a:rPr kumimoji="1" lang="en-US" altLang="ja-JP" dirty="0"/>
              <a:t>QA</a:t>
            </a:r>
            <a:r>
              <a:rPr kumimoji="1" lang="ja-JP" altLang="en-US" dirty="0"/>
              <a:t>　評価に含まれていないです．</a:t>
            </a:r>
            <a:endParaRPr kumimoji="1" lang="en-US" altLang="ja-JP" dirty="0"/>
          </a:p>
          <a:p>
            <a:r>
              <a:rPr kumimoji="1" lang="ja-JP" altLang="en-US" dirty="0"/>
              <a:t>ベクションによる臨場感を高めて映像酔いを低減するために用いています．</a:t>
            </a:r>
            <a:endParaRPr kumimoji="1" lang="en-US" altLang="ja-JP" dirty="0"/>
          </a:p>
          <a:p>
            <a:r>
              <a:rPr kumimoji="1" lang="ja-JP" altLang="en-US" dirty="0"/>
              <a:t>これを前提とした遠隔体験において複数空間と身体の認知についてシステムの特性を明らかにするための実験を行いました．</a:t>
            </a:r>
            <a:r>
              <a:rPr kumimoji="1" lang="en-US" altLang="ja-JP" dirty="0"/>
              <a:t>7</a:t>
            </a:r>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8</a:t>
            </a:fld>
            <a:endParaRPr kumimoji="1" lang="ja-JP" altLang="en-US"/>
          </a:p>
        </p:txBody>
      </p:sp>
    </p:spTree>
    <p:extLst>
      <p:ext uri="{BB962C8B-B14F-4D97-AF65-F5344CB8AC3E}">
        <p14:creationId xmlns:p14="http://schemas.microsoft.com/office/powerpoint/2010/main" val="389127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遠隔の</a:t>
            </a:r>
            <a:r>
              <a:rPr kumimoji="1" lang="en-US" altLang="ja-JP" dirty="0"/>
              <a:t>2</a:t>
            </a:r>
            <a:r>
              <a:rPr kumimoji="1" lang="ja-JP" altLang="en-US" dirty="0"/>
              <a:t>箇所への没入型テレプレゼンス感覚を提示した際に，ロボット操作者である参加者が</a:t>
            </a:r>
            <a:r>
              <a:rPr kumimoji="1" lang="en-US" altLang="ja-JP" dirty="0"/>
              <a:t>2</a:t>
            </a:r>
            <a:r>
              <a:rPr kumimoji="1" lang="ja-JP" altLang="en-US" dirty="0"/>
              <a:t>つの空間に存在すると感じるか，融合した空間に存在すると感じるか，について予備的な評価を行いました．</a:t>
            </a:r>
            <a:endParaRPr kumimoji="1" lang="en-US" altLang="ja-JP" dirty="0"/>
          </a:p>
          <a:p>
            <a:r>
              <a:rPr kumimoji="1" lang="ja-JP" altLang="en-US" dirty="0"/>
              <a:t>参加者は</a:t>
            </a:r>
            <a:r>
              <a:rPr kumimoji="1" lang="en-US" altLang="ja-JP" dirty="0"/>
              <a:t>21</a:t>
            </a:r>
            <a:r>
              <a:rPr kumimoji="1" lang="ja-JP" altLang="en-US" dirty="0"/>
              <a:t>から</a:t>
            </a:r>
            <a:r>
              <a:rPr kumimoji="1" lang="en-US" altLang="ja-JP" dirty="0"/>
              <a:t>25</a:t>
            </a:r>
            <a:r>
              <a:rPr kumimoji="1" lang="ja-JP" altLang="en-US" dirty="0"/>
              <a:t>歳で平均年齢</a:t>
            </a:r>
            <a:r>
              <a:rPr kumimoji="1" lang="en-US" altLang="ja-JP" dirty="0"/>
              <a:t>22.4</a:t>
            </a:r>
            <a:r>
              <a:rPr kumimoji="1" lang="ja-JP" altLang="en-US" dirty="0"/>
              <a:t>歳の</a:t>
            </a:r>
            <a:r>
              <a:rPr kumimoji="1" lang="en-US" altLang="ja-JP" dirty="0"/>
              <a:t>15</a:t>
            </a:r>
            <a:r>
              <a:rPr kumimoji="1" lang="ja-JP" altLang="en-US" dirty="0"/>
              <a:t>名です．</a:t>
            </a:r>
            <a:endParaRPr kumimoji="1" lang="en-US" altLang="ja-JP" dirty="0"/>
          </a:p>
          <a:p>
            <a:r>
              <a:rPr kumimoji="1" lang="ja-JP" altLang="en-US" dirty="0"/>
              <a:t>各ロボットは約</a:t>
            </a:r>
            <a:r>
              <a:rPr kumimoji="1" lang="en-US" altLang="ja-JP" dirty="0"/>
              <a:t>9</a:t>
            </a:r>
            <a:r>
              <a:rPr kumimoji="1" lang="ja-JP" altLang="en-US" dirty="0"/>
              <a:t>平方メートルの異なるスペースに設置され，移動速度はどちらも</a:t>
            </a:r>
            <a:r>
              <a:rPr kumimoji="1" lang="en-US" altLang="ja-JP" dirty="0"/>
              <a:t>0.4</a:t>
            </a:r>
            <a:r>
              <a:rPr kumimoji="1" lang="ja-JP" altLang="en-US" dirty="0"/>
              <a:t>メートル毎秒としました．</a:t>
            </a:r>
            <a:endParaRPr kumimoji="1" lang="en-US" altLang="ja-JP" dirty="0"/>
          </a:p>
          <a:p>
            <a:r>
              <a:rPr kumimoji="1" lang="ja-JP" altLang="en-US" dirty="0"/>
              <a:t>提示条件は次の</a:t>
            </a:r>
            <a:r>
              <a:rPr kumimoji="1" lang="en-US" altLang="ja-JP" dirty="0"/>
              <a:t>A</a:t>
            </a:r>
            <a:r>
              <a:rPr kumimoji="1" lang="ja-JP" altLang="en-US" dirty="0"/>
              <a:t>から</a:t>
            </a:r>
            <a:r>
              <a:rPr kumimoji="1" lang="en-US" altLang="ja-JP" dirty="0"/>
              <a:t>C</a:t>
            </a:r>
            <a:r>
              <a:rPr kumimoji="1" lang="ja-JP" altLang="en-US" dirty="0"/>
              <a:t>の</a:t>
            </a:r>
            <a:r>
              <a:rPr kumimoji="1" lang="en-US" altLang="ja-JP" dirty="0"/>
              <a:t>3</a:t>
            </a:r>
            <a:r>
              <a:rPr kumimoji="1" lang="ja-JP" altLang="en-US" dirty="0"/>
              <a:t>条件であり，参加者には各条件で</a:t>
            </a:r>
            <a:r>
              <a:rPr kumimoji="1" lang="en-US" altLang="ja-JP" dirty="0"/>
              <a:t>3</a:t>
            </a:r>
            <a:r>
              <a:rPr kumimoji="1" lang="ja-JP" altLang="en-US" dirty="0"/>
              <a:t>分間ロボットの移動を継続するように指示しました．</a:t>
            </a:r>
            <a:endParaRPr kumimoji="1" lang="en-US" altLang="ja-JP" dirty="0"/>
          </a:p>
          <a:p>
            <a:r>
              <a:rPr kumimoji="1" lang="ja-JP" altLang="en-US" dirty="0"/>
              <a:t>ただしいずれの条件においても選択後に操作できるロボットは</a:t>
            </a:r>
            <a:r>
              <a:rPr kumimoji="1" lang="en-US" altLang="ja-JP" dirty="0"/>
              <a:t>1</a:t>
            </a:r>
            <a:r>
              <a:rPr kumimoji="1" lang="ja-JP" altLang="en-US" dirty="0"/>
              <a:t>台です．</a:t>
            </a:r>
            <a:endParaRPr kumimoji="1" lang="en-US" altLang="ja-JP" dirty="0"/>
          </a:p>
          <a:p>
            <a:r>
              <a:rPr kumimoji="1" lang="ja-JP" altLang="en-US" dirty="0"/>
              <a:t>左の提示条件</a:t>
            </a:r>
            <a:r>
              <a:rPr kumimoji="1" lang="en-US" altLang="ja-JP" dirty="0"/>
              <a:t>A</a:t>
            </a:r>
            <a:r>
              <a:rPr kumimoji="1" lang="ja-JP" altLang="en-US" dirty="0"/>
              <a:t>は手動切替映像です．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度映像です．ロボットの選択は任意の時点でコントローラで行います．</a:t>
            </a:r>
            <a:endParaRPr kumimoji="1" lang="en-US" altLang="ja-JP" dirty="0"/>
          </a:p>
          <a:p>
            <a:r>
              <a:rPr kumimoji="1" lang="ja-JP" altLang="en-US" dirty="0"/>
              <a:t>真ん中の提示条件</a:t>
            </a:r>
            <a:r>
              <a:rPr kumimoji="1" lang="en-US" altLang="ja-JP" dirty="0"/>
              <a:t>B</a:t>
            </a:r>
            <a:r>
              <a:rPr kumimoji="1" lang="ja-JP" altLang="en-US" dirty="0"/>
              <a:t>は重点重畳映像です．</a:t>
            </a:r>
            <a:endParaRPr kumimoji="1" lang="en-US" altLang="ja-JP" dirty="0"/>
          </a:p>
          <a:p>
            <a:r>
              <a:rPr kumimoji="1" lang="ja-JP" altLang="en-US" dirty="0"/>
              <a:t>提示映像は選択されたロボットの</a:t>
            </a:r>
            <a:r>
              <a:rPr kumimoji="1" lang="en-US" altLang="ja-JP" dirty="0"/>
              <a:t>360</a:t>
            </a:r>
            <a:r>
              <a:rPr kumimoji="1" lang="ja-JP" altLang="en-US" dirty="0"/>
              <a:t>度映像を透明度</a:t>
            </a:r>
            <a:r>
              <a:rPr kumimoji="1" lang="en-US" altLang="ja-JP" dirty="0"/>
              <a:t>30%</a:t>
            </a:r>
            <a:r>
              <a:rPr kumimoji="1" lang="ja-JP" altLang="en-US" dirty="0"/>
              <a:t>とし，他方のロボットの</a:t>
            </a:r>
            <a:r>
              <a:rPr kumimoji="1" lang="en-US" altLang="ja-JP" dirty="0"/>
              <a:t>360</a:t>
            </a:r>
            <a:r>
              <a:rPr kumimoji="1" lang="ja-JP" altLang="en-US" dirty="0"/>
              <a:t>度映像を透明度</a:t>
            </a:r>
            <a:r>
              <a:rPr kumimoji="1" lang="en-US" altLang="ja-JP" dirty="0"/>
              <a:t>70%</a:t>
            </a:r>
            <a:r>
              <a:rPr kumimoji="1" lang="ja-JP" altLang="en-US" dirty="0"/>
              <a:t>として重ねた映像です．</a:t>
            </a:r>
            <a:endParaRPr kumimoji="1" lang="en-US" altLang="ja-JP" dirty="0"/>
          </a:p>
          <a:p>
            <a:r>
              <a:rPr kumimoji="1" lang="ja-JP" altLang="en-US" dirty="0"/>
              <a:t>ロボットの選択方法は</a:t>
            </a:r>
            <a:r>
              <a:rPr kumimoji="1" lang="en-US" altLang="ja-JP" dirty="0"/>
              <a:t>A</a:t>
            </a:r>
            <a:r>
              <a:rPr kumimoji="1" lang="ja-JP" altLang="en-US" dirty="0"/>
              <a:t>条件と同じく任意の時点でコントローラで行います．</a:t>
            </a:r>
            <a:endParaRPr kumimoji="1" lang="en-US" altLang="ja-JP" dirty="0"/>
          </a:p>
          <a:p>
            <a:r>
              <a:rPr kumimoji="1" lang="ja-JP" altLang="en-US" dirty="0"/>
              <a:t>右の提示条件</a:t>
            </a:r>
            <a:r>
              <a:rPr kumimoji="1" lang="en-US" altLang="ja-JP" dirty="0"/>
              <a:t>C</a:t>
            </a:r>
            <a:r>
              <a:rPr kumimoji="1" lang="ja-JP" altLang="en-US" dirty="0"/>
              <a:t>は自動切替映像です．</a:t>
            </a:r>
            <a:endParaRPr kumimoji="1" lang="en-US" altLang="ja-JP" dirty="0"/>
          </a:p>
          <a:p>
            <a:r>
              <a:rPr kumimoji="1" lang="ja-JP" altLang="en-US" dirty="0"/>
              <a:t>提示映像は</a:t>
            </a:r>
            <a:r>
              <a:rPr kumimoji="1" lang="en-US" altLang="ja-JP" dirty="0"/>
              <a:t>A</a:t>
            </a:r>
            <a:r>
              <a:rPr kumimoji="1" lang="ja-JP" altLang="en-US" dirty="0"/>
              <a:t>条件と同じく，選択されたロボットの</a:t>
            </a:r>
            <a:r>
              <a:rPr kumimoji="1" lang="en-US" altLang="ja-JP" dirty="0"/>
              <a:t>360</a:t>
            </a:r>
            <a:r>
              <a:rPr kumimoji="1" lang="ja-JP" altLang="en-US" dirty="0"/>
              <a:t>度映像が提示されます．</a:t>
            </a:r>
            <a:endParaRPr kumimoji="1" lang="en-US" altLang="ja-JP" dirty="0"/>
          </a:p>
          <a:p>
            <a:r>
              <a:rPr kumimoji="1" lang="ja-JP" altLang="en-US" dirty="0"/>
              <a:t>ロボットの切替手法は左の条件</a:t>
            </a:r>
            <a:r>
              <a:rPr kumimoji="1" lang="en-US" altLang="ja-JP" dirty="0"/>
              <a:t>AB</a:t>
            </a:r>
            <a:r>
              <a:rPr kumimoji="1" lang="ja-JP" altLang="en-US" dirty="0"/>
              <a:t>と異なり，</a:t>
            </a:r>
            <a:r>
              <a:rPr kumimoji="1" lang="en-US" altLang="ja-JP" dirty="0"/>
              <a:t>10</a:t>
            </a:r>
            <a:r>
              <a:rPr kumimoji="1" lang="ja-JP" altLang="en-US" dirty="0"/>
              <a:t>秒ごとに自動的に行われます．</a:t>
            </a:r>
            <a:endParaRPr kumimoji="1" lang="en-US" altLang="ja-JP" dirty="0"/>
          </a:p>
        </p:txBody>
      </p:sp>
      <p:sp>
        <p:nvSpPr>
          <p:cNvPr id="4" name="スライド番号プレースホルダー 3"/>
          <p:cNvSpPr>
            <a:spLocks noGrp="1"/>
          </p:cNvSpPr>
          <p:nvPr>
            <p:ph type="sldNum" sz="quarter" idx="5"/>
          </p:nvPr>
        </p:nvSpPr>
        <p:spPr/>
        <p:txBody>
          <a:bodyPr/>
          <a:lstStyle/>
          <a:p>
            <a:fld id="{E7A32CA3-8BCC-4FE7-8246-F131E339CE2D}" type="slidenum">
              <a:rPr kumimoji="1" lang="ja-JP" altLang="en-US" smtClean="0"/>
              <a:t>9</a:t>
            </a:fld>
            <a:endParaRPr kumimoji="1" lang="ja-JP" altLang="en-US"/>
          </a:p>
        </p:txBody>
      </p:sp>
    </p:spTree>
    <p:extLst>
      <p:ext uri="{BB962C8B-B14F-4D97-AF65-F5344CB8AC3E}">
        <p14:creationId xmlns:p14="http://schemas.microsoft.com/office/powerpoint/2010/main" val="5219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4D4DE-B784-0D3D-3B2A-CC9ADF5544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0D0875-C3C0-4295-1057-FAC75713C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3A3835-3538-D02D-997D-D8C0327D1C55}"/>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53BF50E-3947-E10C-EFA8-A005510A00A0}"/>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0B3BAB9A-0201-3552-9DF4-75D9A208CABA}"/>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05328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6333F-2460-7BEF-6820-5F1B91E9E5DA}"/>
              </a:ext>
            </a:extLst>
          </p:cNvPr>
          <p:cNvSpPr>
            <a:spLocks noGrp="1"/>
          </p:cNvSpPr>
          <p:nvPr>
            <p:ph type="title"/>
          </p:nvPr>
        </p:nvSpPr>
        <p:spPr>
          <a:xfrm>
            <a:off x="838201" y="240356"/>
            <a:ext cx="10587360" cy="846473"/>
          </a:xfrm>
        </p:spPr>
        <p:txBody>
          <a:bodyPr tIns="0" bIns="0" anchor="ctr">
            <a:noAutofit/>
          </a:bodyPr>
          <a:lstStyle>
            <a:lvl1pPr>
              <a:lnSpc>
                <a:spcPct val="100000"/>
              </a:lnSpc>
              <a:defRPr sz="3600" b="1"/>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09B55406-C93E-A883-7DDF-7D824023B1A6}"/>
              </a:ext>
            </a:extLst>
          </p:cNvPr>
          <p:cNvSpPr>
            <a:spLocks noGrp="1"/>
          </p:cNvSpPr>
          <p:nvPr>
            <p:ph idx="1"/>
          </p:nvPr>
        </p:nvSpPr>
        <p:spPr>
          <a:xfrm>
            <a:off x="838201" y="1207008"/>
            <a:ext cx="10587360" cy="5082955"/>
          </a:xfrm>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1BF5C8-3389-2133-DF09-C29054DF3C4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F9C4B9A-970E-DF97-E196-A6E225C51F2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5EC35A4-A2B7-B38D-E0F6-87504C18FA5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297786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9724C-7239-3122-A171-D0FDEC1744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3ADDAB-5133-66FA-76BC-328BA1539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E383D7-C344-1A59-C96A-3CA7AF8B0EE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76734C7-F64D-83C7-B57D-65457D20556C}"/>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C898F01-1D2C-FA11-6D76-1C468F9D99E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18148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74F08-046E-4294-FAA4-B6A53871B7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BD5CA51-CF8E-C824-4ED8-8DA951C0256C}"/>
              </a:ext>
            </a:extLst>
          </p:cNvPr>
          <p:cNvSpPr>
            <a:spLocks noGrp="1"/>
          </p:cNvSpPr>
          <p:nvPr>
            <p:ph type="dt" sz="half" idx="10"/>
          </p:nvPr>
        </p:nvSpPr>
        <p:spPr/>
        <p:txBody>
          <a:bodyPr/>
          <a:lstStyle/>
          <a:p>
            <a:r>
              <a:rPr kumimoji="1" lang="en-US" altLang="ja-JP"/>
              <a:t>2024/03/15</a:t>
            </a:r>
            <a:endParaRPr kumimoji="1" lang="ja-JP" altLang="en-US"/>
          </a:p>
        </p:txBody>
      </p:sp>
      <p:sp>
        <p:nvSpPr>
          <p:cNvPr id="4" name="フッター プレースホルダー 3">
            <a:extLst>
              <a:ext uri="{FF2B5EF4-FFF2-40B4-BE49-F238E27FC236}">
                <a16:creationId xmlns:a16="http://schemas.microsoft.com/office/drawing/2014/main" id="{1C4A394C-9931-4BF6-B8AC-79DCC55A8C2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5" name="スライド番号プレースホルダー 4">
            <a:extLst>
              <a:ext uri="{FF2B5EF4-FFF2-40B4-BE49-F238E27FC236}">
                <a16:creationId xmlns:a16="http://schemas.microsoft.com/office/drawing/2014/main" id="{31DE9C09-96C1-40AF-420F-C79901727BC3}"/>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1223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12AB92-FCE7-37E8-0919-E5C951744397}"/>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AFB84DAE-7B47-3176-BB51-7A5435D92D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96039B9B-CE3E-52BE-9921-FE4A0E32616F}"/>
              </a:ext>
            </a:extLst>
          </p:cNvPr>
          <p:cNvSpPr>
            <a:spLocks noGrp="1"/>
          </p:cNvSpPr>
          <p:nvPr>
            <p:ph type="sldNum" sz="quarter" idx="12"/>
          </p:nvPr>
        </p:nvSpPr>
        <p:spPr/>
        <p:txBody>
          <a:bodyPr/>
          <a:lstStyle/>
          <a:p>
            <a:fld id="{28498C4A-281D-456F-B1B5-DFF3FFC7FCB3}" type="slidenum">
              <a:rPr kumimoji="1" lang="ja-JP" altLang="en-US" smtClean="0"/>
              <a:t>‹#›</a:t>
            </a:fld>
            <a:endParaRPr kumimoji="1" lang="ja-JP" altLang="en-US"/>
          </a:p>
        </p:txBody>
      </p:sp>
    </p:spTree>
    <p:extLst>
      <p:ext uri="{BB962C8B-B14F-4D97-AF65-F5344CB8AC3E}">
        <p14:creationId xmlns:p14="http://schemas.microsoft.com/office/powerpoint/2010/main" val="388578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D24EEB-240B-DEAE-B7CB-3650FC1AD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1F864099-6C97-E682-12E9-903E26D3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A46DE0-9CEE-037C-7AEC-A9F72C99A4C5}"/>
              </a:ext>
            </a:extLst>
          </p:cNvPr>
          <p:cNvSpPr>
            <a:spLocks noGrp="1"/>
          </p:cNvSpPr>
          <p:nvPr>
            <p:ph type="dt" sz="half" idx="2"/>
          </p:nvPr>
        </p:nvSpPr>
        <p:spPr>
          <a:xfrm>
            <a:off x="838201" y="6479107"/>
            <a:ext cx="1490932" cy="365125"/>
          </a:xfrm>
          <a:prstGeom prst="rect">
            <a:avLst/>
          </a:prstGeom>
        </p:spPr>
        <p:txBody>
          <a:bodyPr vert="horz" lIns="91440" tIns="45720" rIns="91440" bIns="45720" rtlCol="0" anchor="ctr"/>
          <a:lstStyle>
            <a:lvl1pPr algn="l">
              <a:defRPr sz="1200">
                <a:solidFill>
                  <a:schemeClr val="tx1"/>
                </a:solidFill>
              </a:defRPr>
            </a:lvl1pPr>
          </a:lstStyle>
          <a:p>
            <a:r>
              <a:rPr lang="en-US" altLang="ja-JP"/>
              <a:t>2024/03/15</a:t>
            </a:r>
            <a:endParaRPr lang="ja-JP" altLang="en-US"/>
          </a:p>
        </p:txBody>
      </p:sp>
      <p:sp>
        <p:nvSpPr>
          <p:cNvPr id="5" name="フッター プレースホルダー 4">
            <a:extLst>
              <a:ext uri="{FF2B5EF4-FFF2-40B4-BE49-F238E27FC236}">
                <a16:creationId xmlns:a16="http://schemas.microsoft.com/office/drawing/2014/main" id="{90B83E9C-854B-81A2-49D0-F0FF3A9C851E}"/>
              </a:ext>
            </a:extLst>
          </p:cNvPr>
          <p:cNvSpPr>
            <a:spLocks noGrp="1"/>
          </p:cNvSpPr>
          <p:nvPr>
            <p:ph type="ftr" sz="quarter" idx="3"/>
          </p:nvPr>
        </p:nvSpPr>
        <p:spPr>
          <a:xfrm>
            <a:off x="2684253" y="6479107"/>
            <a:ext cx="6823495" cy="365125"/>
          </a:xfrm>
          <a:prstGeom prst="rect">
            <a:avLst/>
          </a:prstGeom>
        </p:spPr>
        <p:txBody>
          <a:bodyPr vert="horz" lIns="91440" tIns="45720" rIns="91440" bIns="45720" rtlCol="0" anchor="ctr"/>
          <a:lstStyle>
            <a:lvl1pPr algn="ctr">
              <a:defRPr sz="1200">
                <a:solidFill>
                  <a:schemeClr val="tx1"/>
                </a:solidFill>
              </a:defRPr>
            </a:lvl1pPr>
          </a:lstStyle>
          <a:p>
            <a:r>
              <a:rPr lang="ja-JP" altLang="en-US"/>
              <a:t>立体メディア技術研究会 </a:t>
            </a:r>
            <a:r>
              <a:rPr lang="en-US" altLang="ja-JP"/>
              <a:t>Session 4: VR</a:t>
            </a:r>
            <a:r>
              <a:rPr lang="ja-JP" altLang="en-US"/>
              <a:t>・</a:t>
            </a:r>
            <a:r>
              <a:rPr lang="en-US" altLang="ja-JP"/>
              <a:t>AR</a:t>
            </a:r>
            <a:r>
              <a:rPr lang="ja-JP" altLang="en-US"/>
              <a:t>　</a:t>
            </a:r>
            <a:r>
              <a:rPr lang="en-US" altLang="ja-JP"/>
              <a:t>(15) </a:t>
            </a:r>
            <a:r>
              <a:rPr lang="ja-JP" altLang="en-US"/>
              <a:t>遠隔ロボットの多重身体性に関する研究</a:t>
            </a:r>
            <a:endParaRPr lang="ja-JP" altLang="en-US" dirty="0"/>
          </a:p>
        </p:txBody>
      </p:sp>
      <p:sp>
        <p:nvSpPr>
          <p:cNvPr id="6" name="スライド番号プレースホルダー 5">
            <a:extLst>
              <a:ext uri="{FF2B5EF4-FFF2-40B4-BE49-F238E27FC236}">
                <a16:creationId xmlns:a16="http://schemas.microsoft.com/office/drawing/2014/main" id="{CFC013B5-313E-E383-C1DC-5D1A456E44A0}"/>
              </a:ext>
            </a:extLst>
          </p:cNvPr>
          <p:cNvSpPr>
            <a:spLocks noGrp="1"/>
          </p:cNvSpPr>
          <p:nvPr>
            <p:ph type="sldNum" sz="quarter" idx="4"/>
          </p:nvPr>
        </p:nvSpPr>
        <p:spPr>
          <a:xfrm>
            <a:off x="10543824" y="6479107"/>
            <a:ext cx="1502434" cy="365125"/>
          </a:xfrm>
          <a:prstGeom prst="rect">
            <a:avLst/>
          </a:prstGeom>
        </p:spPr>
        <p:txBody>
          <a:bodyPr vert="horz" lIns="91440" tIns="45720" rIns="91440" bIns="45720" rtlCol="0" anchor="ctr"/>
          <a:lstStyle>
            <a:lvl1pPr algn="r">
              <a:defRPr sz="2400">
                <a:solidFill>
                  <a:schemeClr val="tx1"/>
                </a:solidFill>
              </a:defRPr>
            </a:lvl1pPr>
          </a:lstStyle>
          <a:p>
            <a:fld id="{28498C4A-281D-456F-B1B5-DFF3FFC7FCB3}" type="slidenum">
              <a:rPr lang="ja-JP" altLang="en-US" smtClean="0"/>
              <a:pPr/>
              <a:t>‹#›</a:t>
            </a:fld>
            <a:endParaRPr lang="ja-JP" altLang="en-US"/>
          </a:p>
        </p:txBody>
      </p:sp>
    </p:spTree>
    <p:extLst>
      <p:ext uri="{BB962C8B-B14F-4D97-AF65-F5344CB8AC3E}">
        <p14:creationId xmlns:p14="http://schemas.microsoft.com/office/powerpoint/2010/main" val="29256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p:txStyles>
    <p:titleStyle>
      <a:lvl1pPr algn="l" defTabSz="914400" rtl="0" eaLnBrk="1" latinLnBrk="0" hangingPunct="1">
        <a:lnSpc>
          <a:spcPct val="10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6.jpeg"/><Relationship Id="rId3" Type="http://schemas.microsoft.com/office/2007/relationships/media" Target="../media/media2.mkv"/><Relationship Id="rId7" Type="http://schemas.openxmlformats.org/officeDocument/2006/relationships/image" Target="../media/image55.jpe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video" Target="../media/media2.mkv"/><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slideLayout" Target="../slideLayouts/slideLayout2.xml"/><Relationship Id="rId7" Type="http://schemas.openxmlformats.org/officeDocument/2006/relationships/image" Target="../media/image55.jpeg"/><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1.xml"/><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2.xml"/><Relationship Id="rId9" Type="http://schemas.openxmlformats.org/officeDocument/2006/relationships/image" Target="../media/image5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sv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4.xml"/><Relationship Id="rId16"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7.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svg"/><Relationship Id="rId3" Type="http://schemas.openxmlformats.org/officeDocument/2006/relationships/image" Target="../media/image211.png"/><Relationship Id="rId7" Type="http://schemas.openxmlformats.org/officeDocument/2006/relationships/image" Target="../media/image29.png"/><Relationship Id="rId12" Type="http://schemas.openxmlformats.org/officeDocument/2006/relationships/image" Target="../media/image30.png"/><Relationship Id="rId17" Type="http://schemas.openxmlformats.org/officeDocument/2006/relationships/image" Target="../media/image24.svg"/><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svg"/><Relationship Id="rId5" Type="http://schemas.openxmlformats.org/officeDocument/2006/relationships/image" Target="../media/image231.png"/><Relationship Id="rId1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9.png"/><Relationship Id="rId18" Type="http://schemas.openxmlformats.org/officeDocument/2006/relationships/image" Target="../media/image35.png"/><Relationship Id="rId3" Type="http://schemas.openxmlformats.org/officeDocument/2006/relationships/image" Target="../media/image6.png"/><Relationship Id="rId21" Type="http://schemas.openxmlformats.org/officeDocument/2006/relationships/image" Target="../media/image38.svg"/><Relationship Id="rId7" Type="http://schemas.openxmlformats.org/officeDocument/2006/relationships/image" Target="../media/image33.png"/><Relationship Id="rId12" Type="http://schemas.openxmlformats.org/officeDocument/2006/relationships/image" Target="../media/image33.svg"/><Relationship Id="rId17" Type="http://schemas.openxmlformats.org/officeDocument/2006/relationships/image" Target="../media/image240.png"/><Relationship Id="rId2" Type="http://schemas.openxmlformats.org/officeDocument/2006/relationships/notesSlide" Target="../notesSlides/notesSlide6.xml"/><Relationship Id="rId16" Type="http://schemas.openxmlformats.org/officeDocument/2006/relationships/image" Target="../media/image230.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14.png"/><Relationship Id="rId5" Type="http://schemas.openxmlformats.org/officeDocument/2006/relationships/image" Target="../media/image180.png"/><Relationship Id="rId15" Type="http://schemas.openxmlformats.org/officeDocument/2006/relationships/image" Target="../media/image34.svg"/><Relationship Id="rId10" Type="http://schemas.openxmlformats.org/officeDocument/2006/relationships/image" Target="../media/image32.svg"/><Relationship Id="rId19" Type="http://schemas.openxmlformats.org/officeDocument/2006/relationships/image" Target="../media/image36.svg"/><Relationship Id="rId4" Type="http://schemas.openxmlformats.org/officeDocument/2006/relationships/image" Target="../media/image7.svg"/><Relationship Id="rId9" Type="http://schemas.openxmlformats.org/officeDocument/2006/relationships/image" Target="../media/image11.pn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9.jpe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microsoft.com/office/2007/relationships/hdphoto" Target="../media/hdphoto3.wdp"/><Relationship Id="rId9" Type="http://schemas.openxmlformats.org/officeDocument/2006/relationships/image" Target="../media/image5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BD5F8-E047-FC26-31EA-E4C1101BBD8F}"/>
              </a:ext>
            </a:extLst>
          </p:cNvPr>
          <p:cNvSpPr>
            <a:spLocks noGrp="1"/>
          </p:cNvSpPr>
          <p:nvPr>
            <p:ph type="title"/>
          </p:nvPr>
        </p:nvSpPr>
        <p:spPr>
          <a:xfrm>
            <a:off x="221673" y="130328"/>
            <a:ext cx="11748655" cy="2231086"/>
          </a:xfrm>
        </p:spPr>
        <p:txBody>
          <a:bodyPr anchor="ctr">
            <a:noAutofit/>
          </a:bodyPr>
          <a:lstStyle/>
          <a:p>
            <a:pPr algn="ctr"/>
            <a:r>
              <a:rPr kumimoji="1" lang="ja-JP" altLang="en-US" sz="4400" b="1" dirty="0"/>
              <a:t>遠隔ロボットの多重身体性に関する研究</a:t>
            </a:r>
          </a:p>
        </p:txBody>
      </p:sp>
      <p:sp>
        <p:nvSpPr>
          <p:cNvPr id="3" name="テキスト プレースホルダー 2">
            <a:extLst>
              <a:ext uri="{FF2B5EF4-FFF2-40B4-BE49-F238E27FC236}">
                <a16:creationId xmlns:a16="http://schemas.microsoft.com/office/drawing/2014/main" id="{D3B7E6EB-1411-F782-BBE5-2239E8D04CE4}"/>
              </a:ext>
            </a:extLst>
          </p:cNvPr>
          <p:cNvSpPr>
            <a:spLocks noGrp="1"/>
          </p:cNvSpPr>
          <p:nvPr>
            <p:ph type="body" idx="1"/>
          </p:nvPr>
        </p:nvSpPr>
        <p:spPr>
          <a:xfrm>
            <a:off x="1818617" y="2137897"/>
            <a:ext cx="8862718" cy="2009385"/>
          </a:xfrm>
        </p:spPr>
        <p:txBody>
          <a:bodyPr>
            <a:normAutofit/>
          </a:bodyPr>
          <a:lstStyle/>
          <a:p>
            <a:pPr>
              <a:lnSpc>
                <a:spcPct val="95000"/>
              </a:lnSpc>
            </a:pPr>
            <a:r>
              <a:rPr lang="ja-JP" altLang="en-US" sz="2000" dirty="0">
                <a:solidFill>
                  <a:schemeClr val="tx1"/>
                </a:solidFill>
              </a:rPr>
              <a:t>テレプレゼンスは</a:t>
            </a:r>
            <a:r>
              <a:rPr lang="en-US" altLang="ja-JP" sz="2000" dirty="0">
                <a:solidFill>
                  <a:schemeClr val="tx1"/>
                </a:solidFill>
              </a:rPr>
              <a:t>1</a:t>
            </a:r>
            <a:r>
              <a:rPr lang="ja-JP" altLang="en-US" sz="2000" dirty="0">
                <a:solidFill>
                  <a:schemeClr val="tx1"/>
                </a:solidFill>
              </a:rPr>
              <a:t>つの遠隔空間の体験が対象とされてきた．本研究では，</a:t>
            </a:r>
            <a:r>
              <a:rPr lang="en-US" altLang="ja-JP" sz="2000" b="1" dirty="0">
                <a:solidFill>
                  <a:schemeClr val="tx1"/>
                </a:solidFill>
              </a:rPr>
              <a:t>2</a:t>
            </a:r>
            <a:r>
              <a:rPr lang="ja-JP" altLang="en-US" sz="2000" b="1" dirty="0">
                <a:solidFill>
                  <a:schemeClr val="tx1"/>
                </a:solidFill>
              </a:rPr>
              <a:t>台のテレプレゼンスロボット</a:t>
            </a:r>
            <a:r>
              <a:rPr lang="ja-JP" altLang="en-US" sz="2000" dirty="0">
                <a:solidFill>
                  <a:schemeClr val="tx1"/>
                </a:solidFill>
              </a:rPr>
              <a:t>を用いて，</a:t>
            </a:r>
            <a:r>
              <a:rPr lang="en-US" altLang="ja-JP" sz="2000" b="1" dirty="0">
                <a:solidFill>
                  <a:schemeClr val="tx1"/>
                </a:solidFill>
              </a:rPr>
              <a:t>2</a:t>
            </a:r>
            <a:r>
              <a:rPr lang="ja-JP" altLang="en-US" sz="2000" b="1" dirty="0">
                <a:solidFill>
                  <a:schemeClr val="tx1"/>
                </a:solidFill>
              </a:rPr>
              <a:t>箇所の空間を体験</a:t>
            </a:r>
            <a:r>
              <a:rPr lang="ja-JP" altLang="en-US" sz="2000" dirty="0">
                <a:solidFill>
                  <a:schemeClr val="tx1"/>
                </a:solidFill>
              </a:rPr>
              <a:t>できるシステムを構築し，</a:t>
            </a:r>
            <a:r>
              <a:rPr lang="ja-JP" altLang="en-US" sz="2000" b="1" dirty="0">
                <a:solidFill>
                  <a:schemeClr val="tx1"/>
                </a:solidFill>
              </a:rPr>
              <a:t>身体が多重化される感覚</a:t>
            </a:r>
            <a:r>
              <a:rPr lang="ja-JP" altLang="en-US" sz="2000" dirty="0">
                <a:solidFill>
                  <a:schemeClr val="tx1"/>
                </a:solidFill>
              </a:rPr>
              <a:t>に関する調査を行った．</a:t>
            </a:r>
            <a:endParaRPr lang="en-US" altLang="ja-JP" sz="2000" dirty="0">
              <a:solidFill>
                <a:schemeClr val="tx1"/>
              </a:solidFill>
            </a:endParaRPr>
          </a:p>
          <a:p>
            <a:pPr>
              <a:lnSpc>
                <a:spcPct val="95000"/>
              </a:lnSpc>
            </a:pPr>
            <a:r>
              <a:rPr kumimoji="1" lang="ja-JP" altLang="en-US" sz="2000" dirty="0">
                <a:solidFill>
                  <a:schemeClr val="tx1"/>
                </a:solidFill>
              </a:rPr>
              <a:t>評価実験から各空間を選択して没入した場合は，</a:t>
            </a:r>
            <a:r>
              <a:rPr kumimoji="1" lang="ja-JP" altLang="en-US" sz="2000" b="1" dirty="0">
                <a:solidFill>
                  <a:schemeClr val="tx1"/>
                </a:solidFill>
              </a:rPr>
              <a:t>空間が身体の位置を決めて分身の感覚</a:t>
            </a:r>
            <a:r>
              <a:rPr kumimoji="1" lang="ja-JP" altLang="en-US" sz="2000" dirty="0">
                <a:solidFill>
                  <a:schemeClr val="tx1"/>
                </a:solidFill>
              </a:rPr>
              <a:t>が強くなり，</a:t>
            </a:r>
            <a:r>
              <a:rPr kumimoji="1" lang="en-US" altLang="ja-JP" sz="2000" dirty="0">
                <a:solidFill>
                  <a:schemeClr val="tx1"/>
                </a:solidFill>
              </a:rPr>
              <a:t>2</a:t>
            </a:r>
            <a:r>
              <a:rPr kumimoji="1" lang="ja-JP" altLang="en-US" sz="2000" dirty="0">
                <a:solidFill>
                  <a:schemeClr val="tx1"/>
                </a:solidFill>
              </a:rPr>
              <a:t>空間を重畳提示した場合は，身体の位置に</a:t>
            </a:r>
            <a:r>
              <a:rPr kumimoji="1" lang="en-US" altLang="ja-JP" sz="2000" dirty="0">
                <a:solidFill>
                  <a:schemeClr val="tx1"/>
                </a:solidFill>
              </a:rPr>
              <a:t>2</a:t>
            </a:r>
            <a:r>
              <a:rPr kumimoji="1" lang="ja-JP" altLang="en-US" sz="2000" dirty="0">
                <a:solidFill>
                  <a:schemeClr val="tx1"/>
                </a:solidFill>
              </a:rPr>
              <a:t>箇所の</a:t>
            </a:r>
            <a:r>
              <a:rPr kumimoji="1" lang="ja-JP" altLang="en-US" sz="2000" b="1" dirty="0">
                <a:solidFill>
                  <a:schemeClr val="tx1"/>
                </a:solidFill>
              </a:rPr>
              <a:t>遠隔空間が</a:t>
            </a:r>
            <a:r>
              <a:rPr lang="ja-JP" altLang="en-US" sz="2000" b="1" dirty="0">
                <a:solidFill>
                  <a:schemeClr val="tx1"/>
                </a:solidFill>
              </a:rPr>
              <a:t>融合</a:t>
            </a:r>
            <a:r>
              <a:rPr lang="ja-JP" altLang="en-US" sz="2000" dirty="0">
                <a:solidFill>
                  <a:schemeClr val="tx1"/>
                </a:solidFill>
              </a:rPr>
              <a:t>するように感じられることがわかった．</a:t>
            </a:r>
            <a:endParaRPr lang="en-US" altLang="ja-JP" sz="2000" dirty="0">
              <a:solidFill>
                <a:schemeClr val="tx1"/>
              </a:solidFill>
            </a:endParaRPr>
          </a:p>
        </p:txBody>
      </p:sp>
      <p:sp>
        <p:nvSpPr>
          <p:cNvPr id="4" name="スライド番号プレースホルダー 3">
            <a:extLst>
              <a:ext uri="{FF2B5EF4-FFF2-40B4-BE49-F238E27FC236}">
                <a16:creationId xmlns:a16="http://schemas.microsoft.com/office/drawing/2014/main" id="{E5E8275B-5711-6CC2-35B4-EDF351811320}"/>
              </a:ext>
            </a:extLst>
          </p:cNvPr>
          <p:cNvSpPr>
            <a:spLocks noGrp="1"/>
          </p:cNvSpPr>
          <p:nvPr>
            <p:ph type="sldNum" sz="quarter" idx="12"/>
          </p:nvPr>
        </p:nvSpPr>
        <p:spPr/>
        <p:txBody>
          <a:bodyPr/>
          <a:lstStyle/>
          <a:p>
            <a:fld id="{28498C4A-281D-456F-B1B5-DFF3FFC7FCB3}" type="slidenum">
              <a:rPr kumimoji="1" lang="ja-JP" altLang="en-US" smtClean="0"/>
              <a:t>1</a:t>
            </a:fld>
            <a:endParaRPr kumimoji="1" lang="ja-JP" altLang="en-US"/>
          </a:p>
        </p:txBody>
      </p:sp>
      <p:sp>
        <p:nvSpPr>
          <p:cNvPr id="5" name="フッター プレースホルダー 4">
            <a:extLst>
              <a:ext uri="{FF2B5EF4-FFF2-40B4-BE49-F238E27FC236}">
                <a16:creationId xmlns:a16="http://schemas.microsoft.com/office/drawing/2014/main" id="{EFA75CCC-496D-2097-2540-584A32314807}"/>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日付プレースホルダー 5">
            <a:extLst>
              <a:ext uri="{FF2B5EF4-FFF2-40B4-BE49-F238E27FC236}">
                <a16:creationId xmlns:a16="http://schemas.microsoft.com/office/drawing/2014/main" id="{8EE62660-4068-3242-E837-62357E720EBC}"/>
              </a:ext>
            </a:extLst>
          </p:cNvPr>
          <p:cNvSpPr>
            <a:spLocks noGrp="1"/>
          </p:cNvSpPr>
          <p:nvPr>
            <p:ph type="dt" sz="half" idx="10"/>
          </p:nvPr>
        </p:nvSpPr>
        <p:spPr/>
        <p:txBody>
          <a:bodyPr/>
          <a:lstStyle/>
          <a:p>
            <a:r>
              <a:rPr kumimoji="1" lang="en-US" altLang="ja-JP" dirty="0"/>
              <a:t>2024/03/15</a:t>
            </a:r>
            <a:endParaRPr kumimoji="1" lang="ja-JP" altLang="en-US" dirty="0"/>
          </a:p>
        </p:txBody>
      </p:sp>
      <p:sp>
        <p:nvSpPr>
          <p:cNvPr id="8" name="テキスト ボックス 7">
            <a:extLst>
              <a:ext uri="{FF2B5EF4-FFF2-40B4-BE49-F238E27FC236}">
                <a16:creationId xmlns:a16="http://schemas.microsoft.com/office/drawing/2014/main" id="{39A0AAA9-BE70-73F4-F5EE-65926C6AB129}"/>
              </a:ext>
            </a:extLst>
          </p:cNvPr>
          <p:cNvSpPr txBox="1"/>
          <p:nvPr/>
        </p:nvSpPr>
        <p:spPr>
          <a:xfrm>
            <a:off x="949748" y="2161359"/>
            <a:ext cx="983385" cy="400110"/>
          </a:xfrm>
          <a:prstGeom prst="rect">
            <a:avLst/>
          </a:prstGeom>
          <a:noFill/>
        </p:spPr>
        <p:txBody>
          <a:bodyPr wrap="square">
            <a:spAutoFit/>
          </a:bodyPr>
          <a:lstStyle/>
          <a:p>
            <a:r>
              <a:rPr kumimoji="1" lang="ja-JP" altLang="en-US" sz="2000" b="1" dirty="0">
                <a:solidFill>
                  <a:schemeClr val="tx1"/>
                </a:solidFill>
              </a:rPr>
              <a:t>概要</a:t>
            </a:r>
            <a:endParaRPr lang="ja-JP" altLang="en-US" sz="2000" dirty="0"/>
          </a:p>
        </p:txBody>
      </p:sp>
      <p:sp>
        <p:nvSpPr>
          <p:cNvPr id="9" name="テキスト プレースホルダー 2">
            <a:extLst>
              <a:ext uri="{FF2B5EF4-FFF2-40B4-BE49-F238E27FC236}">
                <a16:creationId xmlns:a16="http://schemas.microsoft.com/office/drawing/2014/main" id="{46C0D660-6A63-895D-F66C-3302264D8DED}"/>
              </a:ext>
            </a:extLst>
          </p:cNvPr>
          <p:cNvSpPr txBox="1">
            <a:spLocks/>
          </p:cNvSpPr>
          <p:nvPr/>
        </p:nvSpPr>
        <p:spPr>
          <a:xfrm>
            <a:off x="1139825" y="5098470"/>
            <a:ext cx="9912350" cy="835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algn="ctr"/>
            <a:r>
              <a:rPr lang="ja-JP" altLang="en-US" b="1" dirty="0">
                <a:solidFill>
                  <a:schemeClr val="tx1"/>
                </a:solidFill>
              </a:rPr>
              <a:t>小島優希也</a:t>
            </a:r>
            <a:r>
              <a:rPr lang="en-US" altLang="ja-JP" baseline="30000" dirty="0">
                <a:solidFill>
                  <a:schemeClr val="tx1"/>
                </a:solidFill>
              </a:rPr>
              <a:t>1</a:t>
            </a:r>
            <a:r>
              <a:rPr lang="ja-JP" altLang="en-US" dirty="0">
                <a:solidFill>
                  <a:schemeClr val="tx1"/>
                </a:solidFill>
              </a:rPr>
              <a:t>　島田匠悟</a:t>
            </a:r>
            <a:r>
              <a:rPr lang="en-US" altLang="ja-JP" baseline="30000" dirty="0">
                <a:solidFill>
                  <a:schemeClr val="tx1"/>
                </a:solidFill>
              </a:rPr>
              <a:t>1</a:t>
            </a:r>
            <a:r>
              <a:rPr lang="ja-JP" altLang="en-US" dirty="0">
                <a:solidFill>
                  <a:schemeClr val="tx1"/>
                </a:solidFill>
              </a:rPr>
              <a:t>　岡本正吾</a:t>
            </a:r>
            <a:r>
              <a:rPr lang="en-US" altLang="ja-JP" baseline="30000" dirty="0">
                <a:solidFill>
                  <a:schemeClr val="tx1"/>
                </a:solidFill>
              </a:rPr>
              <a:t>1</a:t>
            </a:r>
            <a:r>
              <a:rPr lang="ja-JP" altLang="en-US" dirty="0">
                <a:solidFill>
                  <a:schemeClr val="tx1"/>
                </a:solidFill>
              </a:rPr>
              <a:t>　ヤェム ヴィボル</a:t>
            </a:r>
            <a:r>
              <a:rPr lang="en-US" altLang="ja-JP" baseline="30000" dirty="0">
                <a:solidFill>
                  <a:schemeClr val="tx1"/>
                </a:solidFill>
              </a:rPr>
              <a:t>2</a:t>
            </a:r>
            <a:r>
              <a:rPr lang="ja-JP" altLang="en-US" dirty="0">
                <a:solidFill>
                  <a:schemeClr val="tx1"/>
                </a:solidFill>
              </a:rPr>
              <a:t>　池井　寧</a:t>
            </a:r>
            <a:r>
              <a:rPr lang="en-US" altLang="ja-JP" baseline="30000" dirty="0">
                <a:solidFill>
                  <a:schemeClr val="tx1"/>
                </a:solidFill>
              </a:rPr>
              <a:t>3</a:t>
            </a:r>
          </a:p>
          <a:p>
            <a:pPr algn="ctr"/>
            <a:r>
              <a:rPr lang="en-US" altLang="ja-JP" sz="2000" baseline="30000" dirty="0">
                <a:solidFill>
                  <a:schemeClr val="tx1"/>
                </a:solidFill>
              </a:rPr>
              <a:t>1</a:t>
            </a:r>
            <a:r>
              <a:rPr lang="ja-JP" altLang="en-US" sz="2000" dirty="0">
                <a:solidFill>
                  <a:schemeClr val="tx1"/>
                </a:solidFill>
              </a:rPr>
              <a:t>東京都立大学　</a:t>
            </a:r>
            <a:r>
              <a:rPr lang="en-US" altLang="ja-JP" sz="2000" baseline="30000" dirty="0">
                <a:solidFill>
                  <a:schemeClr val="tx1"/>
                </a:solidFill>
              </a:rPr>
              <a:t>2</a:t>
            </a:r>
            <a:r>
              <a:rPr lang="ja-JP" altLang="en-US" sz="2000" dirty="0">
                <a:solidFill>
                  <a:schemeClr val="tx1"/>
                </a:solidFill>
              </a:rPr>
              <a:t>筑波大学　</a:t>
            </a:r>
            <a:r>
              <a:rPr lang="en-US" altLang="ja-JP" sz="2000" baseline="30000" dirty="0">
                <a:solidFill>
                  <a:schemeClr val="tx1"/>
                </a:solidFill>
              </a:rPr>
              <a:t>3</a:t>
            </a:r>
            <a:r>
              <a:rPr lang="ja-JP" altLang="en-US" sz="2000" dirty="0">
                <a:solidFill>
                  <a:schemeClr val="tx1"/>
                </a:solidFill>
              </a:rPr>
              <a:t>東京大学</a:t>
            </a:r>
            <a:endParaRPr lang="en-US" altLang="ja-JP" sz="2000" dirty="0">
              <a:solidFill>
                <a:schemeClr val="tx1"/>
              </a:solidFill>
            </a:endParaRPr>
          </a:p>
        </p:txBody>
      </p:sp>
      <p:sp>
        <p:nvSpPr>
          <p:cNvPr id="7" name="テキスト ボックス 6">
            <a:extLst>
              <a:ext uri="{FF2B5EF4-FFF2-40B4-BE49-F238E27FC236}">
                <a16:creationId xmlns:a16="http://schemas.microsoft.com/office/drawing/2014/main" id="{AD9D8017-5A66-E03F-BD42-6DED720DC8EB}"/>
              </a:ext>
            </a:extLst>
          </p:cNvPr>
          <p:cNvSpPr txBox="1"/>
          <p:nvPr/>
        </p:nvSpPr>
        <p:spPr>
          <a:xfrm>
            <a:off x="740381" y="4330975"/>
            <a:ext cx="10861704" cy="400110"/>
          </a:xfrm>
          <a:prstGeom prst="rect">
            <a:avLst/>
          </a:prstGeom>
          <a:noFill/>
        </p:spPr>
        <p:txBody>
          <a:bodyPr wrap="square">
            <a:spAutoFit/>
          </a:bodyPr>
          <a:lstStyle/>
          <a:p>
            <a:r>
              <a:rPr lang="ja-JP" altLang="en-US" sz="2000" b="1" dirty="0"/>
              <a:t>キーワード  </a:t>
            </a:r>
            <a:r>
              <a:rPr kumimoji="1" lang="ja-JP" altLang="en-US" sz="2000" dirty="0">
                <a:solidFill>
                  <a:schemeClr val="tx1"/>
                </a:solidFill>
              </a:rPr>
              <a:t>テレプレゼンス，多空間体験，複数ロボット，身体認知，バーチャルリアリティ</a:t>
            </a:r>
            <a:endParaRPr lang="ja-JP" altLang="en-US" sz="2000" dirty="0"/>
          </a:p>
        </p:txBody>
      </p:sp>
    </p:spTree>
    <p:extLst>
      <p:ext uri="{BB962C8B-B14F-4D97-AF65-F5344CB8AC3E}">
        <p14:creationId xmlns:p14="http://schemas.microsoft.com/office/powerpoint/2010/main" val="1256420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801D0-701E-1E20-C0D7-9E9400E3C70C}"/>
              </a:ext>
            </a:extLst>
          </p:cNvPr>
          <p:cNvSpPr>
            <a:spLocks noGrp="1"/>
          </p:cNvSpPr>
          <p:nvPr>
            <p:ph type="title"/>
          </p:nvPr>
        </p:nvSpPr>
        <p:spPr/>
        <p:txBody>
          <a:bodyPr/>
          <a:lstStyle/>
          <a:p>
            <a:r>
              <a:rPr kumimoji="1" lang="ja-JP" altLang="en-US" dirty="0"/>
              <a:t>条件</a:t>
            </a:r>
            <a:r>
              <a:rPr kumimoji="1" lang="en-US" altLang="ja-JP" dirty="0"/>
              <a:t>A,C</a:t>
            </a:r>
            <a:r>
              <a:rPr kumimoji="1" lang="ja-JP" altLang="en-US" dirty="0"/>
              <a:t>（時間多重・切替）での提示映像</a:t>
            </a:r>
          </a:p>
        </p:txBody>
      </p:sp>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10</a:t>
            </a:fld>
            <a:endParaRPr kumimoji="1" lang="ja-JP" altLang="en-US"/>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2284" t="-4" r="489" b="4"/>
          <a:stretch/>
        </p:blipFill>
        <p:spPr>
          <a:xfrm>
            <a:off x="2726894" y="1063764"/>
            <a:ext cx="3261705" cy="1800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33" t="4349" r="631" b="446"/>
          <a:stretch/>
        </p:blipFill>
        <p:spPr>
          <a:xfrm>
            <a:off x="8478018" y="1086829"/>
            <a:ext cx="3345505" cy="1800000"/>
          </a:xfrm>
          <a:prstGeom prst="rect">
            <a:avLst/>
          </a:prstGeom>
        </p:spPr>
      </p:pic>
      <p:pic>
        <p:nvPicPr>
          <p:cNvPr id="3" name="2024-03-07 18-10-03">
            <a:hlinkClick r:id="" action="ppaction://media"/>
            <a:extLst>
              <a:ext uri="{FF2B5EF4-FFF2-40B4-BE49-F238E27FC236}">
                <a16:creationId xmlns:a16="http://schemas.microsoft.com/office/drawing/2014/main" id="{249EA62A-BFC8-316A-EF4A-076ED0FDE4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88470" y="3051436"/>
            <a:ext cx="5760000" cy="3239999"/>
          </a:xfrm>
          <a:prstGeom prst="rect">
            <a:avLst/>
          </a:prstGeom>
        </p:spPr>
      </p:pic>
      <p:pic>
        <p:nvPicPr>
          <p:cNvPr id="19" name="2024-03-07 18-09-09">
            <a:hlinkClick r:id="" action="ppaction://media"/>
            <a:extLst>
              <a:ext uri="{FF2B5EF4-FFF2-40B4-BE49-F238E27FC236}">
                <a16:creationId xmlns:a16="http://schemas.microsoft.com/office/drawing/2014/main" id="{4DC52FFF-570A-EDD9-E469-DE8D9055F03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43532" y="3051436"/>
            <a:ext cx="5760000" cy="3240000"/>
          </a:xfrm>
          <a:prstGeom prst="rect">
            <a:avLst/>
          </a:prstGeom>
        </p:spPr>
      </p:pic>
      <p:sp>
        <p:nvSpPr>
          <p:cNvPr id="7" name="テキスト ボックス 6">
            <a:extLst>
              <a:ext uri="{FF2B5EF4-FFF2-40B4-BE49-F238E27FC236}">
                <a16:creationId xmlns:a16="http://schemas.microsoft.com/office/drawing/2014/main" id="{801092DE-7AF8-AD9B-B41D-9509FC1F29AE}"/>
              </a:ext>
            </a:extLst>
          </p:cNvPr>
          <p:cNvSpPr txBox="1"/>
          <p:nvPr/>
        </p:nvSpPr>
        <p:spPr>
          <a:xfrm>
            <a:off x="368477" y="1903011"/>
            <a:ext cx="2785431" cy="400110"/>
          </a:xfrm>
          <a:prstGeom prst="rect">
            <a:avLst/>
          </a:prstGeom>
          <a:noFill/>
        </p:spPr>
        <p:txBody>
          <a:bodyPr wrap="square">
            <a:spAutoFit/>
          </a:bodyPr>
          <a:lstStyle/>
          <a:p>
            <a:r>
              <a:rPr lang="ja-JP" altLang="en-US" sz="2000" b="1" dirty="0"/>
              <a:t>四足歩行型ロボット </a:t>
            </a:r>
          </a:p>
        </p:txBody>
      </p:sp>
      <p:sp>
        <p:nvSpPr>
          <p:cNvPr id="8" name="テキスト ボックス 7">
            <a:extLst>
              <a:ext uri="{FF2B5EF4-FFF2-40B4-BE49-F238E27FC236}">
                <a16:creationId xmlns:a16="http://schemas.microsoft.com/office/drawing/2014/main" id="{0BDAC6DD-7593-58F9-EC66-6683316FCA5C}"/>
              </a:ext>
            </a:extLst>
          </p:cNvPr>
          <p:cNvSpPr txBox="1"/>
          <p:nvPr/>
        </p:nvSpPr>
        <p:spPr>
          <a:xfrm>
            <a:off x="6537305" y="1907346"/>
            <a:ext cx="2125202" cy="400110"/>
          </a:xfrm>
          <a:prstGeom prst="rect">
            <a:avLst/>
          </a:prstGeom>
          <a:noFill/>
        </p:spPr>
        <p:txBody>
          <a:bodyPr wrap="square">
            <a:spAutoFit/>
          </a:bodyPr>
          <a:lstStyle/>
          <a:p>
            <a:r>
              <a:rPr lang="ja-JP" altLang="en-US" sz="2000" b="1" dirty="0"/>
              <a:t>車輪型ロボット</a:t>
            </a:r>
          </a:p>
        </p:txBody>
      </p:sp>
    </p:spTree>
    <p:extLst>
      <p:ext uri="{BB962C8B-B14F-4D97-AF65-F5344CB8AC3E}">
        <p14:creationId xmlns:p14="http://schemas.microsoft.com/office/powerpoint/2010/main" val="4256366764"/>
      </p:ext>
    </p:extLst>
  </p:cSld>
  <p:clrMapOvr>
    <a:masterClrMapping/>
  </p:clrMapOvr>
  <mc:AlternateContent xmlns:mc="http://schemas.openxmlformats.org/markup-compatibility/2006" xmlns:p14="http://schemas.microsoft.com/office/powerpoint/2010/main">
    <mc:Choice Requires="p14">
      <p:transition p14:dur="10" advTm="38139"/>
    </mc:Choice>
    <mc:Fallback xmlns="">
      <p:transition advTm="3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66" fill="hold"/>
                                        <p:tgtEl>
                                          <p:spTgt spid="3"/>
                                        </p:tgtEl>
                                      </p:cBhvr>
                                    </p:cmd>
                                  </p:childTnLst>
                                </p:cTn>
                              </p:par>
                              <p:par>
                                <p:cTn id="7" presetID="1" presetClass="mediacall" presetSubtype="0" fill="hold" nodeType="withEffect">
                                  <p:stCondLst>
                                    <p:cond delay="0"/>
                                  </p:stCondLst>
                                  <p:childTnLst>
                                    <p:cmd type="call" cmd="playFrom(0.0)">
                                      <p:cBhvr>
                                        <p:cTn id="8" dur="368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8182" mute="1">
                <p:cTn id="9" fill="hold" display="0">
                  <p:stCondLst>
                    <p:cond delay="indefinite"/>
                  </p:stCondLst>
                </p:cTn>
                <p:tgtEl>
                  <p:spTgt spid="3"/>
                </p:tgtEl>
              </p:cMediaNode>
            </p:video>
            <p:video>
              <p:cMediaNode vol="80000" mute="1">
                <p:cTn id="10"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11" objId="3"/>
        <p14:playEvt time="75" objId="19"/>
        <p14:stopEvt time="37052" objId="19"/>
        <p14:stopEvt time="37212"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8840B527-C2B1-2648-862C-5BB4A9075128}"/>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9E3E97BF-1CCA-68D4-46FE-E172C48777A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B33C57D8-28F7-0A42-8F28-03F418031C62}"/>
              </a:ext>
            </a:extLst>
          </p:cNvPr>
          <p:cNvSpPr>
            <a:spLocks noGrp="1"/>
          </p:cNvSpPr>
          <p:nvPr>
            <p:ph type="sldNum" sz="quarter" idx="12"/>
          </p:nvPr>
        </p:nvSpPr>
        <p:spPr/>
        <p:txBody>
          <a:bodyPr/>
          <a:lstStyle/>
          <a:p>
            <a:fld id="{28498C4A-281D-456F-B1B5-DFF3FFC7FCB3}" type="slidenum">
              <a:rPr kumimoji="1" lang="ja-JP" altLang="en-US" smtClean="0"/>
              <a:t>11</a:t>
            </a:fld>
            <a:endParaRPr kumimoji="1" lang="ja-JP" altLang="en-US"/>
          </a:p>
        </p:txBody>
      </p:sp>
      <p:pic>
        <p:nvPicPr>
          <p:cNvPr id="8" name="図 7" descr="床, 屋内, 座る, テーブル が含まれている画像&#10;&#10;自動的に生成された説明">
            <a:extLst>
              <a:ext uri="{FF2B5EF4-FFF2-40B4-BE49-F238E27FC236}">
                <a16:creationId xmlns:a16="http://schemas.microsoft.com/office/drawing/2014/main" id="{6C1F2A47-0BE4-64AF-0295-50248C915FC2}"/>
              </a:ext>
            </a:extLst>
          </p:cNvPr>
          <p:cNvPicPr>
            <a:picLocks noChangeAspect="1"/>
          </p:cNvPicPr>
          <p:nvPr/>
        </p:nvPicPr>
        <p:blipFill rotWithShape="1">
          <a:blip r:embed="rId5">
            <a:alphaModFix amt="70000"/>
            <a:extLst>
              <a:ext uri="{28A0092B-C50C-407E-A947-70E740481C1C}">
                <a14:useLocalDpi xmlns:a14="http://schemas.microsoft.com/office/drawing/2010/main" val="0"/>
              </a:ext>
            </a:extLst>
          </a:blip>
          <a:srcRect l="747" t="5162" r="1547" b="-180"/>
          <a:stretch/>
        </p:blipFill>
        <p:spPr>
          <a:xfrm>
            <a:off x="2348421" y="1486022"/>
            <a:ext cx="2033816" cy="1476000"/>
          </a:xfrm>
          <a:prstGeom prst="rect">
            <a:avLst/>
          </a:prstGeom>
        </p:spPr>
      </p:pic>
      <p:pic>
        <p:nvPicPr>
          <p:cNvPr id="9" name="図 8" descr="屋内, グリーン, 座る, テーブル が含まれている画像&#10;&#10;自動的に生成された説明">
            <a:extLst>
              <a:ext uri="{FF2B5EF4-FFF2-40B4-BE49-F238E27FC236}">
                <a16:creationId xmlns:a16="http://schemas.microsoft.com/office/drawing/2014/main" id="{6DB6E5A7-B920-74F7-A71E-FADBE58CFB84}"/>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2348421" y="3970023"/>
            <a:ext cx="2033812" cy="1476000"/>
          </a:xfrm>
          <a:prstGeom prst="rect">
            <a:avLst/>
          </a:prstGeom>
        </p:spPr>
      </p:pic>
      <p:sp>
        <p:nvSpPr>
          <p:cNvPr id="12" name="テキスト ボックス 11">
            <a:extLst>
              <a:ext uri="{FF2B5EF4-FFF2-40B4-BE49-F238E27FC236}">
                <a16:creationId xmlns:a16="http://schemas.microsoft.com/office/drawing/2014/main" id="{A9C12B94-31F2-7A81-4A0D-96AA7C7A04C0}"/>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13" name="テキスト ボックス 12">
            <a:extLst>
              <a:ext uri="{FF2B5EF4-FFF2-40B4-BE49-F238E27FC236}">
                <a16:creationId xmlns:a16="http://schemas.microsoft.com/office/drawing/2014/main" id="{316E25E4-65CA-FFC5-E0C1-79B62121CF2D}"/>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14" name="テキスト ボックス 13">
            <a:extLst>
              <a:ext uri="{FF2B5EF4-FFF2-40B4-BE49-F238E27FC236}">
                <a16:creationId xmlns:a16="http://schemas.microsoft.com/office/drawing/2014/main" id="{8474740B-10DC-572F-E281-CF5DD08A8CE6}"/>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pic>
        <p:nvPicPr>
          <p:cNvPr id="16" name="図 15" descr="屋内, 部屋, 建物, テーブル が含まれている画像&#10;&#10;自動的に生成された説明">
            <a:extLst>
              <a:ext uri="{FF2B5EF4-FFF2-40B4-BE49-F238E27FC236}">
                <a16:creationId xmlns:a16="http://schemas.microsoft.com/office/drawing/2014/main" id="{1124452B-D32B-5332-E75C-F69451DE6F07}"/>
              </a:ext>
            </a:extLst>
          </p:cNvPr>
          <p:cNvPicPr>
            <a:picLocks noChangeAspect="1"/>
          </p:cNvPicPr>
          <p:nvPr/>
        </p:nvPicPr>
        <p:blipFill rotWithShape="1">
          <a:blip r:embed="rId7">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17" name="図 16" descr="屋内, 部屋, 窓, 小さい が含まれている画像&#10;&#10;自動的に生成された説明">
            <a:extLst>
              <a:ext uri="{FF2B5EF4-FFF2-40B4-BE49-F238E27FC236}">
                <a16:creationId xmlns:a16="http://schemas.microsoft.com/office/drawing/2014/main" id="{85695532-1540-23F6-92A5-FA590B849A1A}"/>
              </a:ext>
            </a:extLst>
          </p:cNvPr>
          <p:cNvPicPr>
            <a:picLocks noChangeAspect="1"/>
          </p:cNvPicPr>
          <p:nvPr/>
        </p:nvPicPr>
        <p:blipFill rotWithShape="1">
          <a:blip r:embed="rId8">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18" name="楕円 17">
            <a:extLst>
              <a:ext uri="{FF2B5EF4-FFF2-40B4-BE49-F238E27FC236}">
                <a16:creationId xmlns:a16="http://schemas.microsoft.com/office/drawing/2014/main" id="{44D67BE4-8933-82BB-0E0A-ABA182B1A9D7}"/>
              </a:ext>
            </a:extLst>
          </p:cNvPr>
          <p:cNvSpPr/>
          <p:nvPr/>
        </p:nvSpPr>
        <p:spPr>
          <a:xfrm>
            <a:off x="685096" y="1757942"/>
            <a:ext cx="1016703" cy="1295844"/>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71F6552-B3DC-2870-C782-7826C4D0A44F}"/>
              </a:ext>
            </a:extLst>
          </p:cNvPr>
          <p:cNvCxnSpPr>
            <a:cxnSpLocks/>
            <a:stCxn id="8" idx="3"/>
            <a:endCxn id="3" idx="1"/>
          </p:cNvCxnSpPr>
          <p:nvPr/>
        </p:nvCxnSpPr>
        <p:spPr>
          <a:xfrm>
            <a:off x="4382237" y="2224022"/>
            <a:ext cx="774658" cy="1242001"/>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CE4CD142-EAAF-87D5-5F75-09282A69D36F}"/>
              </a:ext>
            </a:extLst>
          </p:cNvPr>
          <p:cNvCxnSpPr>
            <a:cxnSpLocks/>
            <a:stCxn id="9" idx="3"/>
            <a:endCxn id="3" idx="1"/>
          </p:cNvCxnSpPr>
          <p:nvPr/>
        </p:nvCxnSpPr>
        <p:spPr>
          <a:xfrm flipV="1">
            <a:off x="4382233" y="3466023"/>
            <a:ext cx="774662" cy="124200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81D024F-DB44-CA0E-31B0-D037D805E1FD}"/>
              </a:ext>
            </a:extLst>
          </p:cNvPr>
          <p:cNvSpPr txBox="1"/>
          <p:nvPr/>
        </p:nvSpPr>
        <p:spPr>
          <a:xfrm>
            <a:off x="838201" y="3053786"/>
            <a:ext cx="723900" cy="400110"/>
          </a:xfrm>
          <a:prstGeom prst="rect">
            <a:avLst/>
          </a:prstGeom>
          <a:noFill/>
        </p:spPr>
        <p:txBody>
          <a:bodyPr wrap="square" rtlCol="0">
            <a:spAutoFit/>
          </a:bodyPr>
          <a:lstStyle/>
          <a:p>
            <a:pPr algn="ctr"/>
            <a:r>
              <a:rPr lang="ja-JP" altLang="en-US" sz="2000" b="1" dirty="0">
                <a:solidFill>
                  <a:srgbClr val="FF0000"/>
                </a:solidFill>
              </a:rPr>
              <a:t>操作</a:t>
            </a:r>
            <a:endParaRPr kumimoji="1" lang="ja-JP" altLang="en-US" sz="2000" b="1" dirty="0">
              <a:solidFill>
                <a:srgbClr val="FF0000"/>
              </a:solidFill>
            </a:endParaRPr>
          </a:p>
        </p:txBody>
      </p:sp>
      <p:pic>
        <p:nvPicPr>
          <p:cNvPr id="3" name="2024-03-07 18-07-31">
            <a:hlinkClick r:id="" action="ppaction://media"/>
            <a:extLst>
              <a:ext uri="{FF2B5EF4-FFF2-40B4-BE49-F238E27FC236}">
                <a16:creationId xmlns:a16="http://schemas.microsoft.com/office/drawing/2014/main" id="{C8D86364-B6E9-63FE-1719-CE4C1C59CD9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156895" y="1486023"/>
            <a:ext cx="7040000" cy="3960000"/>
          </a:xfrm>
          <a:prstGeom prst="rect">
            <a:avLst/>
          </a:prstGeom>
        </p:spPr>
      </p:pic>
      <p:sp>
        <p:nvSpPr>
          <p:cNvPr id="7" name="テキスト ボックス 6">
            <a:extLst>
              <a:ext uri="{FF2B5EF4-FFF2-40B4-BE49-F238E27FC236}">
                <a16:creationId xmlns:a16="http://schemas.microsoft.com/office/drawing/2014/main" id="{FBB4B895-0CA8-882A-709F-7D24F938BA63}"/>
              </a:ext>
            </a:extLst>
          </p:cNvPr>
          <p:cNvSpPr txBox="1"/>
          <p:nvPr/>
        </p:nvSpPr>
        <p:spPr>
          <a:xfrm>
            <a:off x="3886200" y="5922412"/>
            <a:ext cx="4351063" cy="523220"/>
          </a:xfrm>
          <a:prstGeom prst="rect">
            <a:avLst/>
          </a:prstGeom>
          <a:noFill/>
        </p:spPr>
        <p:txBody>
          <a:bodyPr wrap="square" rtlCol="0">
            <a:spAutoFit/>
          </a:bodyPr>
          <a:lstStyle/>
          <a:p>
            <a:r>
              <a:rPr kumimoji="1" lang="en-US" altLang="ja-JP" sz="2800" b="1" dirty="0"/>
              <a:t>4</a:t>
            </a:r>
            <a:r>
              <a:rPr kumimoji="1" lang="ja-JP" altLang="en-US" sz="2800" b="1" dirty="0"/>
              <a:t>足歩行型ロボット操作</a:t>
            </a:r>
          </a:p>
        </p:txBody>
      </p:sp>
      <p:sp>
        <p:nvSpPr>
          <p:cNvPr id="20" name="タイトル 19">
            <a:extLst>
              <a:ext uri="{FF2B5EF4-FFF2-40B4-BE49-F238E27FC236}">
                <a16:creationId xmlns:a16="http://schemas.microsoft.com/office/drawing/2014/main" id="{069FBC4C-B77B-ACD3-E860-B4EC92A98319}"/>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endParaRPr lang="ja-JP" altLang="en-US" dirty="0"/>
          </a:p>
        </p:txBody>
      </p:sp>
      <p:sp>
        <p:nvSpPr>
          <p:cNvPr id="21" name="テキスト ボックス 20">
            <a:extLst>
              <a:ext uri="{FF2B5EF4-FFF2-40B4-BE49-F238E27FC236}">
                <a16:creationId xmlns:a16="http://schemas.microsoft.com/office/drawing/2014/main" id="{FD975338-A949-127C-0696-AAB2E8DAE5F9}"/>
              </a:ext>
            </a:extLst>
          </p:cNvPr>
          <p:cNvSpPr txBox="1"/>
          <p:nvPr/>
        </p:nvSpPr>
        <p:spPr>
          <a:xfrm>
            <a:off x="1583667" y="993580"/>
            <a:ext cx="3512208" cy="461665"/>
          </a:xfrm>
          <a:prstGeom prst="rect">
            <a:avLst/>
          </a:prstGeom>
          <a:noFill/>
        </p:spPr>
        <p:txBody>
          <a:bodyPr wrap="square">
            <a:spAutoFit/>
          </a:bodyPr>
          <a:lstStyle/>
          <a:p>
            <a:r>
              <a:rPr kumimoji="1" lang="en-US" altLang="ja-JP" sz="2400" dirty="0"/>
              <a:t>4</a:t>
            </a:r>
            <a:r>
              <a:rPr kumimoji="1" lang="ja-JP" altLang="en-US" sz="2400" dirty="0"/>
              <a:t>足歩行型ロボット操作</a:t>
            </a:r>
          </a:p>
        </p:txBody>
      </p:sp>
    </p:spTree>
    <p:extLst>
      <p:ext uri="{BB962C8B-B14F-4D97-AF65-F5344CB8AC3E}">
        <p14:creationId xmlns:p14="http://schemas.microsoft.com/office/powerpoint/2010/main" val="41845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8C4-530C-B58B-E62B-1FA224FC03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6049ACE-790A-1289-8ADA-5C93DF641306}"/>
              </a:ext>
            </a:extLst>
          </p:cNvPr>
          <p:cNvSpPr>
            <a:spLocks noGrp="1"/>
          </p:cNvSpPr>
          <p:nvPr>
            <p:ph type="title"/>
          </p:nvPr>
        </p:nvSpPr>
        <p:spPr/>
        <p:txBody>
          <a:bodyPr/>
          <a:lstStyle/>
          <a:p>
            <a:r>
              <a:rPr kumimoji="1" lang="ja-JP" altLang="en-US" dirty="0"/>
              <a:t>条件</a:t>
            </a:r>
            <a:r>
              <a:rPr lang="en-US" altLang="ja-JP" dirty="0"/>
              <a:t>B</a:t>
            </a:r>
            <a:r>
              <a:rPr kumimoji="1" lang="ja-JP" altLang="en-US" dirty="0"/>
              <a:t> （空間多重・重点重畳）での提示映像</a:t>
            </a:r>
          </a:p>
        </p:txBody>
      </p:sp>
      <p:sp>
        <p:nvSpPr>
          <p:cNvPr id="4" name="日付プレースホルダー 3">
            <a:extLst>
              <a:ext uri="{FF2B5EF4-FFF2-40B4-BE49-F238E27FC236}">
                <a16:creationId xmlns:a16="http://schemas.microsoft.com/office/drawing/2014/main" id="{189D31A5-4717-BDA6-EDA6-AB8BFC3B0A3B}"/>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098272BD-6BA9-4097-0556-AB40C8ED714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6ED3E3E5-A9DF-AC84-BFB9-831341F14CFB}"/>
              </a:ext>
            </a:extLst>
          </p:cNvPr>
          <p:cNvSpPr>
            <a:spLocks noGrp="1"/>
          </p:cNvSpPr>
          <p:nvPr>
            <p:ph type="sldNum" sz="quarter" idx="12"/>
          </p:nvPr>
        </p:nvSpPr>
        <p:spPr/>
        <p:txBody>
          <a:bodyPr/>
          <a:lstStyle/>
          <a:p>
            <a:fld id="{28498C4A-281D-456F-B1B5-DFF3FFC7FCB3}" type="slidenum">
              <a:rPr kumimoji="1" lang="ja-JP" altLang="en-US" smtClean="0"/>
              <a:t>12</a:t>
            </a:fld>
            <a:endParaRPr kumimoji="1" lang="ja-JP" altLang="en-US"/>
          </a:p>
        </p:txBody>
      </p:sp>
      <p:sp>
        <p:nvSpPr>
          <p:cNvPr id="19" name="テキスト ボックス 18">
            <a:extLst>
              <a:ext uri="{FF2B5EF4-FFF2-40B4-BE49-F238E27FC236}">
                <a16:creationId xmlns:a16="http://schemas.microsoft.com/office/drawing/2014/main" id="{3E3E374E-EEDD-C69B-F06D-76C2FCA1CE67}"/>
              </a:ext>
            </a:extLst>
          </p:cNvPr>
          <p:cNvSpPr txBox="1"/>
          <p:nvPr/>
        </p:nvSpPr>
        <p:spPr>
          <a:xfrm>
            <a:off x="1062355" y="5489188"/>
            <a:ext cx="723900" cy="400110"/>
          </a:xfrm>
          <a:prstGeom prst="rect">
            <a:avLst/>
          </a:prstGeom>
          <a:noFill/>
        </p:spPr>
        <p:txBody>
          <a:bodyPr wrap="square" rtlCol="0">
            <a:spAutoFit/>
          </a:bodyPr>
          <a:lstStyle/>
          <a:p>
            <a:r>
              <a:rPr lang="ja-JP" altLang="en-US" sz="2000" b="1" dirty="0">
                <a:solidFill>
                  <a:srgbClr val="FF0000"/>
                </a:solidFill>
              </a:rPr>
              <a:t>操作</a:t>
            </a:r>
            <a:endParaRPr kumimoji="1" lang="ja-JP" altLang="en-US" sz="2000" b="1" dirty="0">
              <a:solidFill>
                <a:srgbClr val="FF0000"/>
              </a:solidFill>
            </a:endParaRPr>
          </a:p>
        </p:txBody>
      </p:sp>
      <p:cxnSp>
        <p:nvCxnSpPr>
          <p:cNvPr id="11" name="直線矢印コネクタ 10">
            <a:extLst>
              <a:ext uri="{FF2B5EF4-FFF2-40B4-BE49-F238E27FC236}">
                <a16:creationId xmlns:a16="http://schemas.microsoft.com/office/drawing/2014/main" id="{A48F2749-BE2F-69A7-136F-5BA8EFF9F83A}"/>
              </a:ext>
            </a:extLst>
          </p:cNvPr>
          <p:cNvCxnSpPr>
            <a:cxnSpLocks/>
            <a:stCxn id="15" idx="3"/>
            <a:endCxn id="7" idx="1"/>
          </p:cNvCxnSpPr>
          <p:nvPr/>
        </p:nvCxnSpPr>
        <p:spPr>
          <a:xfrm>
            <a:off x="4391656" y="2224022"/>
            <a:ext cx="760344" cy="1204978"/>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6C9852AD-92A1-486F-599B-43AB3F3B32DE}"/>
              </a:ext>
            </a:extLst>
          </p:cNvPr>
          <p:cNvCxnSpPr>
            <a:cxnSpLocks/>
            <a:stCxn id="20" idx="3"/>
            <a:endCxn id="7" idx="1"/>
          </p:cNvCxnSpPr>
          <p:nvPr/>
        </p:nvCxnSpPr>
        <p:spPr>
          <a:xfrm flipV="1">
            <a:off x="4391652" y="3429000"/>
            <a:ext cx="760348" cy="1279023"/>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図 14" descr="床, 屋内, 座る, テーブル が含まれている画像&#10;&#10;自動的に生成された説明">
            <a:extLst>
              <a:ext uri="{FF2B5EF4-FFF2-40B4-BE49-F238E27FC236}">
                <a16:creationId xmlns:a16="http://schemas.microsoft.com/office/drawing/2014/main" id="{F08A54B8-DE0E-DAD8-1C83-17DEEBC51072}"/>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l="747" t="5162" r="1547" b="-180"/>
          <a:stretch/>
        </p:blipFill>
        <p:spPr>
          <a:xfrm>
            <a:off x="2357840" y="1486022"/>
            <a:ext cx="2033816" cy="1476000"/>
          </a:xfrm>
          <a:prstGeom prst="rect">
            <a:avLst/>
          </a:prstGeom>
        </p:spPr>
      </p:pic>
      <p:pic>
        <p:nvPicPr>
          <p:cNvPr id="20" name="図 19" descr="屋内, グリーン, 座る, テーブル が含まれている画像&#10;&#10;自動的に生成された説明">
            <a:extLst>
              <a:ext uri="{FF2B5EF4-FFF2-40B4-BE49-F238E27FC236}">
                <a16:creationId xmlns:a16="http://schemas.microsoft.com/office/drawing/2014/main" id="{D4D974F0-7516-E432-CE76-740768567C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357840" y="3970023"/>
            <a:ext cx="2033812" cy="1476000"/>
          </a:xfrm>
          <a:prstGeom prst="rect">
            <a:avLst/>
          </a:prstGeom>
        </p:spPr>
      </p:pic>
      <p:pic>
        <p:nvPicPr>
          <p:cNvPr id="7" name="2024-03-07 18-06-17">
            <a:hlinkClick r:id="" action="ppaction://media"/>
            <a:extLst>
              <a:ext uri="{FF2B5EF4-FFF2-40B4-BE49-F238E27FC236}">
                <a16:creationId xmlns:a16="http://schemas.microsoft.com/office/drawing/2014/main" id="{08346341-1BE1-B3B0-6998-72D808DA161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2000" y="1449000"/>
            <a:ext cx="7040000" cy="3960000"/>
          </a:xfrm>
          <a:prstGeom prst="rect">
            <a:avLst/>
          </a:prstGeom>
        </p:spPr>
      </p:pic>
      <p:pic>
        <p:nvPicPr>
          <p:cNvPr id="8" name="図 7" descr="屋内, 部屋, 建物, テーブル が含まれている画像&#10;&#10;自動的に生成された説明">
            <a:extLst>
              <a:ext uri="{FF2B5EF4-FFF2-40B4-BE49-F238E27FC236}">
                <a16:creationId xmlns:a16="http://schemas.microsoft.com/office/drawing/2014/main" id="{6D586D7C-FE81-12FF-2A30-9ABB2E89C888}"/>
              </a:ext>
            </a:extLst>
          </p:cNvPr>
          <p:cNvPicPr>
            <a:picLocks noChangeAspect="1"/>
          </p:cNvPicPr>
          <p:nvPr/>
        </p:nvPicPr>
        <p:blipFill rotWithShape="1">
          <a:blip r:embed="rId8">
            <a:extLst>
              <a:ext uri="{28A0092B-C50C-407E-A947-70E740481C1C}">
                <a14:useLocalDpi xmlns:a14="http://schemas.microsoft.com/office/drawing/2010/main" val="0"/>
              </a:ext>
            </a:extLst>
          </a:blip>
          <a:srcRect l="11391" t="-4" r="20688" b="4"/>
          <a:stretch/>
        </p:blipFill>
        <p:spPr>
          <a:xfrm>
            <a:off x="203860" y="1486022"/>
            <a:ext cx="1784578" cy="1476000"/>
          </a:xfrm>
          <a:prstGeom prst="rect">
            <a:avLst/>
          </a:prstGeom>
        </p:spPr>
      </p:pic>
      <p:pic>
        <p:nvPicPr>
          <p:cNvPr id="9" name="図 8" descr="屋内, 部屋, 窓, 小さい が含まれている画像&#10;&#10;自動的に生成された説明">
            <a:extLst>
              <a:ext uri="{FF2B5EF4-FFF2-40B4-BE49-F238E27FC236}">
                <a16:creationId xmlns:a16="http://schemas.microsoft.com/office/drawing/2014/main" id="{765C164C-F36E-76C4-4161-CAF10BA0EB06}"/>
              </a:ext>
            </a:extLst>
          </p:cNvPr>
          <p:cNvPicPr>
            <a:picLocks noChangeAspect="1"/>
          </p:cNvPicPr>
          <p:nvPr/>
        </p:nvPicPr>
        <p:blipFill rotWithShape="1">
          <a:blip r:embed="rId9">
            <a:extLst>
              <a:ext uri="{28A0092B-C50C-407E-A947-70E740481C1C}">
                <a14:useLocalDpi xmlns:a14="http://schemas.microsoft.com/office/drawing/2010/main" val="0"/>
              </a:ext>
            </a:extLst>
          </a:blip>
          <a:srcRect l="24375" t="15472" r="24842" b="9752"/>
          <a:stretch/>
        </p:blipFill>
        <p:spPr>
          <a:xfrm>
            <a:off x="203860" y="3970023"/>
            <a:ext cx="1784474" cy="1476000"/>
          </a:xfrm>
          <a:prstGeom prst="rect">
            <a:avLst/>
          </a:prstGeom>
        </p:spPr>
      </p:pic>
      <p:sp>
        <p:nvSpPr>
          <p:cNvPr id="21" name="楕円 20">
            <a:extLst>
              <a:ext uri="{FF2B5EF4-FFF2-40B4-BE49-F238E27FC236}">
                <a16:creationId xmlns:a16="http://schemas.microsoft.com/office/drawing/2014/main" id="{BE2F016F-594E-2FEA-8499-DC8828B4E3AC}"/>
              </a:ext>
            </a:extLst>
          </p:cNvPr>
          <p:cNvSpPr/>
          <p:nvPr/>
        </p:nvSpPr>
        <p:spPr>
          <a:xfrm>
            <a:off x="927782" y="4365590"/>
            <a:ext cx="883920" cy="1087080"/>
          </a:xfrm>
          <a:prstGeom prst="ellipse">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5719D13-5AC1-3649-31AF-9BB449B5F522}"/>
              </a:ext>
            </a:extLst>
          </p:cNvPr>
          <p:cNvSpPr txBox="1"/>
          <p:nvPr/>
        </p:nvSpPr>
        <p:spPr>
          <a:xfrm>
            <a:off x="4445457" y="3317913"/>
            <a:ext cx="852266" cy="400110"/>
          </a:xfrm>
          <a:prstGeom prst="rect">
            <a:avLst/>
          </a:prstGeom>
          <a:noFill/>
        </p:spPr>
        <p:txBody>
          <a:bodyPr wrap="square" rtlCol="0">
            <a:spAutoFit/>
          </a:bodyPr>
          <a:lstStyle/>
          <a:p>
            <a:r>
              <a:rPr lang="ja-JP" altLang="en-US" sz="2000" b="1" dirty="0"/>
              <a:t>合成</a:t>
            </a:r>
            <a:endParaRPr kumimoji="1" lang="ja-JP" altLang="en-US" sz="2000" b="1" dirty="0"/>
          </a:p>
        </p:txBody>
      </p:sp>
      <p:sp>
        <p:nvSpPr>
          <p:cNvPr id="30" name="テキスト ボックス 29">
            <a:extLst>
              <a:ext uri="{FF2B5EF4-FFF2-40B4-BE49-F238E27FC236}">
                <a16:creationId xmlns:a16="http://schemas.microsoft.com/office/drawing/2014/main" id="{15932558-F9D5-E66D-3034-B2686E46A3B1}"/>
              </a:ext>
            </a:extLst>
          </p:cNvPr>
          <p:cNvSpPr txBox="1"/>
          <p:nvPr/>
        </p:nvSpPr>
        <p:spPr>
          <a:xfrm>
            <a:off x="2472799" y="2959774"/>
            <a:ext cx="1601864" cy="400110"/>
          </a:xfrm>
          <a:prstGeom prst="rect">
            <a:avLst/>
          </a:prstGeom>
          <a:noFill/>
        </p:spPr>
        <p:txBody>
          <a:bodyPr wrap="square" rtlCol="0">
            <a:spAutoFit/>
          </a:bodyPr>
          <a:lstStyle/>
          <a:p>
            <a:r>
              <a:rPr lang="ja-JP" altLang="en-US" sz="2000" b="1" dirty="0">
                <a:solidFill>
                  <a:schemeClr val="bg1">
                    <a:lumMod val="50000"/>
                  </a:schemeClr>
                </a:solidFill>
              </a:rPr>
              <a:t>透明度</a:t>
            </a:r>
            <a:r>
              <a:rPr lang="en-US" altLang="ja-JP" sz="2000" b="1" dirty="0">
                <a:solidFill>
                  <a:schemeClr val="bg1">
                    <a:lumMod val="50000"/>
                  </a:schemeClr>
                </a:solidFill>
              </a:rPr>
              <a:t>70%</a:t>
            </a:r>
            <a:endParaRPr kumimoji="1" lang="ja-JP" altLang="en-US" sz="2000" b="1" dirty="0">
              <a:solidFill>
                <a:schemeClr val="bg1">
                  <a:lumMod val="50000"/>
                </a:schemeClr>
              </a:solidFill>
            </a:endParaRPr>
          </a:p>
        </p:txBody>
      </p:sp>
      <p:sp>
        <p:nvSpPr>
          <p:cNvPr id="31" name="テキスト ボックス 30">
            <a:extLst>
              <a:ext uri="{FF2B5EF4-FFF2-40B4-BE49-F238E27FC236}">
                <a16:creationId xmlns:a16="http://schemas.microsoft.com/office/drawing/2014/main" id="{52D5D615-F540-6671-969A-6579A111CB09}"/>
              </a:ext>
            </a:extLst>
          </p:cNvPr>
          <p:cNvSpPr txBox="1"/>
          <p:nvPr/>
        </p:nvSpPr>
        <p:spPr>
          <a:xfrm>
            <a:off x="2449606" y="5455066"/>
            <a:ext cx="1648250" cy="400110"/>
          </a:xfrm>
          <a:prstGeom prst="rect">
            <a:avLst/>
          </a:prstGeom>
          <a:noFill/>
        </p:spPr>
        <p:txBody>
          <a:bodyPr wrap="square" rtlCol="0">
            <a:spAutoFit/>
          </a:bodyPr>
          <a:lstStyle/>
          <a:p>
            <a:r>
              <a:rPr lang="ja-JP" altLang="en-US" sz="2000" b="1" dirty="0"/>
              <a:t>透明度</a:t>
            </a:r>
            <a:r>
              <a:rPr lang="en-US" altLang="ja-JP" sz="2000" b="1" dirty="0"/>
              <a:t>30%</a:t>
            </a:r>
            <a:endParaRPr kumimoji="1" lang="ja-JP" altLang="en-US" sz="2000" b="1" dirty="0"/>
          </a:p>
        </p:txBody>
      </p:sp>
      <p:sp>
        <p:nvSpPr>
          <p:cNvPr id="3" name="テキスト ボックス 2">
            <a:extLst>
              <a:ext uri="{FF2B5EF4-FFF2-40B4-BE49-F238E27FC236}">
                <a16:creationId xmlns:a16="http://schemas.microsoft.com/office/drawing/2014/main" id="{36BF860F-8722-EC36-5AA1-964B126569AD}"/>
              </a:ext>
            </a:extLst>
          </p:cNvPr>
          <p:cNvSpPr txBox="1"/>
          <p:nvPr/>
        </p:nvSpPr>
        <p:spPr>
          <a:xfrm>
            <a:off x="4174672" y="5955887"/>
            <a:ext cx="4610100" cy="523220"/>
          </a:xfrm>
          <a:prstGeom prst="rect">
            <a:avLst/>
          </a:prstGeom>
          <a:noFill/>
        </p:spPr>
        <p:txBody>
          <a:bodyPr wrap="square">
            <a:spAutoFit/>
          </a:bodyPr>
          <a:lstStyle/>
          <a:p>
            <a:r>
              <a:rPr lang="ja-JP" altLang="en-US" sz="2800" b="1" dirty="0"/>
              <a:t>車輪型ロボット操作</a:t>
            </a:r>
          </a:p>
        </p:txBody>
      </p:sp>
      <p:sp>
        <p:nvSpPr>
          <p:cNvPr id="12" name="テキスト ボックス 11">
            <a:extLst>
              <a:ext uri="{FF2B5EF4-FFF2-40B4-BE49-F238E27FC236}">
                <a16:creationId xmlns:a16="http://schemas.microsoft.com/office/drawing/2014/main" id="{FBA899E2-F7FE-9513-BF1A-F7978E68E90A}"/>
              </a:ext>
            </a:extLst>
          </p:cNvPr>
          <p:cNvSpPr txBox="1"/>
          <p:nvPr/>
        </p:nvSpPr>
        <p:spPr>
          <a:xfrm>
            <a:off x="1583667" y="993580"/>
            <a:ext cx="2928257" cy="461665"/>
          </a:xfrm>
          <a:prstGeom prst="rect">
            <a:avLst/>
          </a:prstGeom>
          <a:noFill/>
        </p:spPr>
        <p:txBody>
          <a:bodyPr wrap="square">
            <a:spAutoFit/>
          </a:bodyPr>
          <a:lstStyle/>
          <a:p>
            <a:r>
              <a:rPr lang="ja-JP" altLang="en-US" sz="2400" dirty="0"/>
              <a:t>車輪型ロボット操作</a:t>
            </a:r>
          </a:p>
        </p:txBody>
      </p:sp>
    </p:spTree>
    <p:extLst>
      <p:ext uri="{BB962C8B-B14F-4D97-AF65-F5344CB8AC3E}">
        <p14:creationId xmlns:p14="http://schemas.microsoft.com/office/powerpoint/2010/main" val="20006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A7927-3130-1CA5-19A6-7A04A7214523}"/>
              </a:ext>
            </a:extLst>
          </p:cNvPr>
          <p:cNvSpPr>
            <a:spLocks noGrp="1"/>
          </p:cNvSpPr>
          <p:nvPr>
            <p:ph type="title"/>
          </p:nvPr>
        </p:nvSpPr>
        <p:spPr/>
        <p:txBody>
          <a:bodyPr/>
          <a:lstStyle/>
          <a:p>
            <a:r>
              <a:rPr lang="ja-JP" altLang="en-US" dirty="0"/>
              <a:t>実験参加者への質問紙</a:t>
            </a:r>
            <a:endParaRPr kumimoji="1" lang="ja-JP" altLang="en-US" dirty="0"/>
          </a:p>
        </p:txBody>
      </p:sp>
      <p:sp>
        <p:nvSpPr>
          <p:cNvPr id="4" name="日付プレースホルダー 3">
            <a:extLst>
              <a:ext uri="{FF2B5EF4-FFF2-40B4-BE49-F238E27FC236}">
                <a16:creationId xmlns:a16="http://schemas.microsoft.com/office/drawing/2014/main" id="{87067182-91E2-9736-56C3-04F630D3F833}"/>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BD286FAB-4915-A683-D1B5-48804C997DC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D40E1C0-5C48-CA04-B027-4D2058F06426}"/>
              </a:ext>
            </a:extLst>
          </p:cNvPr>
          <p:cNvSpPr>
            <a:spLocks noGrp="1"/>
          </p:cNvSpPr>
          <p:nvPr>
            <p:ph type="sldNum" sz="quarter" idx="12"/>
          </p:nvPr>
        </p:nvSpPr>
        <p:spPr/>
        <p:txBody>
          <a:bodyPr/>
          <a:lstStyle/>
          <a:p>
            <a:fld id="{28498C4A-281D-456F-B1B5-DFF3FFC7FCB3}" type="slidenum">
              <a:rPr kumimoji="1" lang="ja-JP" altLang="en-US" smtClean="0"/>
              <a:t>13</a:t>
            </a:fld>
            <a:endParaRPr kumimoji="1" lang="ja-JP" altLang="en-US"/>
          </a:p>
        </p:txBody>
      </p:sp>
      <p:sp>
        <p:nvSpPr>
          <p:cNvPr id="77" name="コンテンツ プレースホルダー 2">
            <a:extLst>
              <a:ext uri="{FF2B5EF4-FFF2-40B4-BE49-F238E27FC236}">
                <a16:creationId xmlns:a16="http://schemas.microsoft.com/office/drawing/2014/main" id="{97C9DF42-6599-ACB8-1A54-937BB401E923}"/>
              </a:ext>
            </a:extLst>
          </p:cNvPr>
          <p:cNvSpPr txBox="1">
            <a:spLocks/>
          </p:cNvSpPr>
          <p:nvPr/>
        </p:nvSpPr>
        <p:spPr>
          <a:xfrm>
            <a:off x="922428" y="1471512"/>
            <a:ext cx="10347143" cy="4390026"/>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dirty="0"/>
              <a:t>質問紙</a:t>
            </a:r>
            <a:endParaRPr lang="en-US" altLang="ja-JP" b="1" dirty="0"/>
          </a:p>
          <a:p>
            <a:pPr>
              <a:lnSpc>
                <a:spcPct val="100000"/>
              </a:lnSpc>
              <a:spcBef>
                <a:spcPts val="1200"/>
              </a:spcBef>
            </a:pPr>
            <a:r>
              <a:rPr lang="ja-JP" altLang="en-US" dirty="0"/>
              <a:t>設問</a:t>
            </a:r>
            <a:r>
              <a:rPr lang="en-US" altLang="ja-JP" dirty="0"/>
              <a:t>(a)</a:t>
            </a:r>
            <a:r>
              <a:rPr lang="ja-JP" altLang="en-US" dirty="0"/>
              <a:t>：２つの遠隔空間に</a:t>
            </a:r>
            <a:r>
              <a:rPr lang="ja-JP" altLang="en-US" b="1" dirty="0"/>
              <a:t>同時に存在</a:t>
            </a:r>
            <a:r>
              <a:rPr lang="ja-JP" altLang="en-US" dirty="0"/>
              <a:t>しているような感覚を覚えた</a:t>
            </a:r>
            <a:r>
              <a:rPr lang="ja-JP" altLang="en-US" b="1" dirty="0"/>
              <a:t>頻度</a:t>
            </a:r>
            <a:r>
              <a:rPr lang="ja-JP" altLang="en-US" dirty="0"/>
              <a:t>はどれくらいか？</a:t>
            </a:r>
            <a:endParaRPr lang="en-US" altLang="ja-JP" dirty="0"/>
          </a:p>
          <a:p>
            <a:pPr marL="0" indent="0">
              <a:lnSpc>
                <a:spcPct val="100000"/>
              </a:lnSpc>
              <a:spcBef>
                <a:spcPts val="1200"/>
              </a:spcBef>
              <a:buNone/>
            </a:pPr>
            <a:r>
              <a:rPr lang="ja-JP" altLang="en-US" dirty="0"/>
              <a:t>　　　　   </a:t>
            </a:r>
            <a:r>
              <a:rPr lang="ja-JP" altLang="en-US" sz="2400" b="1" dirty="0"/>
              <a:t>１ </a:t>
            </a:r>
            <a:r>
              <a:rPr lang="en-US" altLang="ja-JP" sz="2400" b="1" dirty="0"/>
              <a:t>(</a:t>
            </a:r>
            <a:r>
              <a:rPr lang="ja-JP" altLang="en-US" sz="2400" b="1" dirty="0"/>
              <a:t>ほとんど感じない</a:t>
            </a:r>
            <a:r>
              <a:rPr lang="en-US" altLang="ja-JP" sz="2400" b="1" dirty="0"/>
              <a:t>)</a:t>
            </a:r>
            <a:r>
              <a:rPr lang="ja-JP" altLang="en-US" sz="2400" b="1" dirty="0"/>
              <a:t> </a:t>
            </a:r>
            <a:r>
              <a:rPr lang="en-US" altLang="ja-JP" sz="2400" b="1" dirty="0"/>
              <a:t>- </a:t>
            </a:r>
            <a:r>
              <a:rPr lang="ja-JP" altLang="en-US" sz="2400" b="1" dirty="0"/>
              <a:t>４ </a:t>
            </a:r>
            <a:r>
              <a:rPr lang="en-US" altLang="ja-JP" sz="2400" b="1" dirty="0"/>
              <a:t>(</a:t>
            </a:r>
            <a:r>
              <a:rPr lang="ja-JP" altLang="en-US" sz="2400" b="1" dirty="0"/>
              <a:t>常に感じる</a:t>
            </a:r>
            <a:r>
              <a:rPr lang="en-US" altLang="ja-JP" sz="2400" b="1" dirty="0"/>
              <a:t>)</a:t>
            </a:r>
          </a:p>
          <a:p>
            <a:pPr>
              <a:lnSpc>
                <a:spcPct val="100000"/>
              </a:lnSpc>
            </a:pPr>
            <a:endParaRPr lang="en-US" altLang="ja-JP" sz="2400" b="1" dirty="0"/>
          </a:p>
          <a:p>
            <a:pPr>
              <a:lnSpc>
                <a:spcPct val="100000"/>
              </a:lnSpc>
            </a:pPr>
            <a:r>
              <a:rPr lang="ja-JP" altLang="en-US" dirty="0"/>
              <a:t>設問</a:t>
            </a:r>
            <a:r>
              <a:rPr lang="en-US" altLang="ja-JP" dirty="0"/>
              <a:t>(b)</a:t>
            </a:r>
            <a:r>
              <a:rPr lang="ja-JP" altLang="en-US" dirty="0"/>
              <a:t>：最も当てはまるものを一つだけ選択</a:t>
            </a:r>
            <a:endParaRPr lang="en-US" altLang="ja-JP" dirty="0"/>
          </a:p>
          <a:p>
            <a:pPr marL="0" indent="0">
              <a:lnSpc>
                <a:spcPct val="100000"/>
              </a:lnSpc>
              <a:spcBef>
                <a:spcPts val="1200"/>
              </a:spcBef>
              <a:buNone/>
            </a:pPr>
            <a:r>
              <a:rPr lang="ja-JP" altLang="en-US" dirty="0"/>
              <a:t>　　　　</a:t>
            </a:r>
            <a:r>
              <a:rPr lang="en-US" altLang="ja-JP" dirty="0"/>
              <a:t>	</a:t>
            </a:r>
            <a:r>
              <a:rPr lang="ja-JP" altLang="en-US" sz="2400" b="1" dirty="0"/>
              <a:t>１：</a:t>
            </a:r>
            <a:r>
              <a:rPr lang="ja-JP" altLang="en-US" sz="2400" b="1" dirty="0">
                <a:solidFill>
                  <a:schemeClr val="accent4">
                    <a:lumMod val="75000"/>
                  </a:schemeClr>
                </a:solidFill>
              </a:rPr>
              <a:t>２つの遠隔空間に分身した感覚</a:t>
            </a:r>
            <a:br>
              <a:rPr lang="en-US" altLang="ja-JP" sz="2400" b="1" dirty="0"/>
            </a:br>
            <a:r>
              <a:rPr lang="en-US" altLang="ja-JP" sz="2400" b="1" dirty="0"/>
              <a:t>		</a:t>
            </a:r>
            <a:r>
              <a:rPr lang="ja-JP" altLang="en-US" sz="2400" b="1" dirty="0"/>
              <a:t>２：</a:t>
            </a:r>
            <a:r>
              <a:rPr lang="ja-JP" altLang="en-US" sz="2400" b="1" dirty="0">
                <a:solidFill>
                  <a:schemeClr val="accent1"/>
                </a:solidFill>
              </a:rPr>
              <a:t>２つの遠隔空間が融合した空間に存在する感覚</a:t>
            </a:r>
            <a:endParaRPr lang="en-US" altLang="ja-JP" sz="2400" b="1" dirty="0">
              <a:solidFill>
                <a:schemeClr val="accent1"/>
              </a:solidFill>
            </a:endParaRPr>
          </a:p>
        </p:txBody>
      </p:sp>
    </p:spTree>
    <p:extLst>
      <p:ext uri="{BB962C8B-B14F-4D97-AF65-F5344CB8AC3E}">
        <p14:creationId xmlns:p14="http://schemas.microsoft.com/office/powerpoint/2010/main" val="295219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6DE90-88F4-9D23-6047-FDCD75626AA7}"/>
              </a:ext>
            </a:extLst>
          </p:cNvPr>
          <p:cNvSpPr>
            <a:spLocks noGrp="1"/>
          </p:cNvSpPr>
          <p:nvPr>
            <p:ph type="title"/>
          </p:nvPr>
        </p:nvSpPr>
        <p:spPr/>
        <p:txBody>
          <a:bodyPr/>
          <a:lstStyle/>
          <a:p>
            <a:r>
              <a:rPr kumimoji="1" lang="en-US" altLang="ja-JP" dirty="0"/>
              <a:t>2</a:t>
            </a:r>
            <a:r>
              <a:rPr lang="ja-JP" altLang="en-US" dirty="0"/>
              <a:t>箇所に同時に存在する感覚の強度の回答</a:t>
            </a:r>
            <a:endParaRPr kumimoji="1" lang="ja-JP" altLang="en-US" dirty="0"/>
          </a:p>
        </p:txBody>
      </p:sp>
      <p:sp>
        <p:nvSpPr>
          <p:cNvPr id="3" name="コンテンツ プレースホルダー 2">
            <a:extLst>
              <a:ext uri="{FF2B5EF4-FFF2-40B4-BE49-F238E27FC236}">
                <a16:creationId xmlns:a16="http://schemas.microsoft.com/office/drawing/2014/main" id="{D0050AF9-E69D-CD65-AE83-A5C93D33FEAD}"/>
              </a:ext>
            </a:extLst>
          </p:cNvPr>
          <p:cNvSpPr>
            <a:spLocks noGrp="1"/>
          </p:cNvSpPr>
          <p:nvPr>
            <p:ph idx="1"/>
          </p:nvPr>
        </p:nvSpPr>
        <p:spPr>
          <a:xfrm>
            <a:off x="838200" y="1086830"/>
            <a:ext cx="10773507" cy="1996931"/>
          </a:xfrm>
        </p:spPr>
        <p:txBody>
          <a:bodyPr>
            <a:noAutofit/>
          </a:bodyPr>
          <a:lstStyle/>
          <a:p>
            <a:pPr>
              <a:lnSpc>
                <a:spcPct val="100000"/>
              </a:lnSpc>
            </a:pPr>
            <a:r>
              <a:rPr kumimoji="1" lang="ja-JP" altLang="en-US" dirty="0"/>
              <a:t>参加者内の分散分析より，</a:t>
            </a:r>
            <a:r>
              <a:rPr lang="ja-JP" altLang="en-US" b="1" dirty="0"/>
              <a:t>水準間 </a:t>
            </a:r>
            <a:r>
              <a:rPr lang="en-US" altLang="ja-JP" b="1" dirty="0"/>
              <a:t>(</a:t>
            </a:r>
            <a:r>
              <a:rPr kumimoji="1" lang="en-US" altLang="ja-JP" b="1" dirty="0"/>
              <a:t>A, B, C) </a:t>
            </a:r>
            <a:r>
              <a:rPr kumimoji="1" lang="ja-JP" altLang="en-US" dirty="0"/>
              <a:t>に</a:t>
            </a:r>
            <a:r>
              <a:rPr kumimoji="1" lang="ja-JP" altLang="en-US" b="1" dirty="0"/>
              <a:t>有意な主効果</a:t>
            </a:r>
            <a:r>
              <a:rPr lang="en-US" altLang="ja-JP" dirty="0"/>
              <a:t> (1%</a:t>
            </a:r>
            <a:r>
              <a:rPr lang="ja-JP" altLang="en-US" dirty="0"/>
              <a:t>有意水準</a:t>
            </a:r>
            <a:r>
              <a:rPr lang="en-US" altLang="ja-JP" dirty="0"/>
              <a:t>)</a:t>
            </a:r>
            <a:r>
              <a:rPr lang="ja-JP" altLang="en-US" dirty="0"/>
              <a:t>が</a:t>
            </a:r>
            <a:r>
              <a:rPr kumimoji="1" lang="ja-JP" altLang="en-US" dirty="0"/>
              <a:t>認められた </a:t>
            </a:r>
            <a:r>
              <a:rPr kumimoji="1" lang="en-US" altLang="ja-JP" dirty="0"/>
              <a:t>(F(2, 28)=6.229, p=0.005)</a:t>
            </a:r>
            <a:r>
              <a:rPr kumimoji="1" lang="ja-JP" altLang="en-US" dirty="0"/>
              <a:t>．</a:t>
            </a:r>
            <a:endParaRPr lang="en-US" altLang="ja-JP" sz="2000" dirty="0"/>
          </a:p>
          <a:p>
            <a:pPr>
              <a:lnSpc>
                <a:spcPct val="100000"/>
              </a:lnSpc>
            </a:pPr>
            <a:r>
              <a:rPr kumimoji="1" lang="ja-JP" altLang="en-US" dirty="0"/>
              <a:t>両側</a:t>
            </a:r>
            <a:r>
              <a:rPr kumimoji="1" lang="en-US" altLang="ja-JP" dirty="0"/>
              <a:t>t</a:t>
            </a:r>
            <a:r>
              <a:rPr kumimoji="1" lang="ja-JP" altLang="en-US" dirty="0"/>
              <a:t>検定による</a:t>
            </a:r>
            <a:r>
              <a:rPr kumimoji="1" lang="ja-JP" altLang="en-US" b="1" dirty="0"/>
              <a:t>多重比較</a:t>
            </a:r>
            <a:r>
              <a:rPr kumimoji="1" lang="ja-JP" altLang="en-US" dirty="0"/>
              <a:t>（</a:t>
            </a:r>
            <a:r>
              <a:rPr kumimoji="1" lang="en-US" altLang="ja-JP" dirty="0"/>
              <a:t>Holm</a:t>
            </a:r>
            <a:r>
              <a:rPr kumimoji="1" lang="ja-JP" altLang="en-US" dirty="0"/>
              <a:t>法</a:t>
            </a:r>
            <a:r>
              <a:rPr kumimoji="1" lang="en-US" altLang="ja-JP" dirty="0"/>
              <a:t>5%</a:t>
            </a:r>
            <a:r>
              <a:rPr kumimoji="1" lang="ja-JP" altLang="en-US" dirty="0"/>
              <a:t>水準）</a:t>
            </a:r>
            <a:r>
              <a:rPr lang="ja-JP" altLang="en-US" dirty="0"/>
              <a:t>より</a:t>
            </a:r>
            <a:r>
              <a:rPr kumimoji="1" lang="ja-JP" altLang="en-US" dirty="0"/>
              <a:t>，</a:t>
            </a:r>
            <a:br>
              <a:rPr kumimoji="1" lang="en-US" altLang="ja-JP" dirty="0"/>
            </a:br>
            <a:r>
              <a:rPr kumimoji="1" lang="en-US" altLang="ja-JP" b="1" dirty="0"/>
              <a:t>A&lt;B </a:t>
            </a:r>
            <a:r>
              <a:rPr lang="en-US" altLang="ja-JP" sz="2000" dirty="0"/>
              <a:t>(</a:t>
            </a:r>
            <a:r>
              <a:rPr kumimoji="1" lang="en-US" altLang="ja-JP" dirty="0"/>
              <a:t>p&lt;0.0167</a:t>
            </a:r>
            <a:r>
              <a:rPr lang="en-US" altLang="ja-JP" dirty="0"/>
              <a:t>), </a:t>
            </a:r>
            <a:r>
              <a:rPr lang="en-US" altLang="ja-JP" b="1" dirty="0"/>
              <a:t>C&lt;B </a:t>
            </a:r>
            <a:r>
              <a:rPr lang="en-US" altLang="ja-JP" dirty="0"/>
              <a:t>(p=0.0250), </a:t>
            </a:r>
            <a:r>
              <a:rPr lang="en-US" altLang="ja-JP" b="1" dirty="0"/>
              <a:t>A</a:t>
            </a:r>
            <a:r>
              <a:rPr lang="ja-JP" altLang="en-US" b="1" dirty="0"/>
              <a:t>≦</a:t>
            </a:r>
            <a:r>
              <a:rPr lang="en-US" altLang="ja-JP" b="1" dirty="0"/>
              <a:t>C </a:t>
            </a:r>
            <a:r>
              <a:rPr lang="en-US" altLang="ja-JP" dirty="0"/>
              <a:t>(p=0.0500)</a:t>
            </a:r>
            <a:r>
              <a:rPr lang="ja-JP" altLang="en-US" dirty="0"/>
              <a:t> である</a:t>
            </a:r>
            <a:r>
              <a:rPr kumimoji="1" lang="ja-JP" altLang="en-US" dirty="0"/>
              <a:t>．</a:t>
            </a:r>
            <a:endParaRPr kumimoji="1" lang="en-US" altLang="ja-JP" dirty="0"/>
          </a:p>
        </p:txBody>
      </p:sp>
      <p:sp>
        <p:nvSpPr>
          <p:cNvPr id="4" name="日付プレースホルダー 3">
            <a:extLst>
              <a:ext uri="{FF2B5EF4-FFF2-40B4-BE49-F238E27FC236}">
                <a16:creationId xmlns:a16="http://schemas.microsoft.com/office/drawing/2014/main" id="{EFE68A15-178F-B828-324E-95FD52DAC05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D9E760E-8D5B-983A-9A00-A037A05AF69A}"/>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C13A73-A2CD-60E6-B938-7F0399FA02E2}"/>
              </a:ext>
            </a:extLst>
          </p:cNvPr>
          <p:cNvSpPr>
            <a:spLocks noGrp="1"/>
          </p:cNvSpPr>
          <p:nvPr>
            <p:ph type="sldNum" sz="quarter" idx="12"/>
          </p:nvPr>
        </p:nvSpPr>
        <p:spPr/>
        <p:txBody>
          <a:bodyPr/>
          <a:lstStyle/>
          <a:p>
            <a:fld id="{28498C4A-281D-456F-B1B5-DFF3FFC7FCB3}" type="slidenum">
              <a:rPr kumimoji="1" lang="ja-JP" altLang="en-US" smtClean="0"/>
              <a:t>14</a:t>
            </a:fld>
            <a:endParaRPr kumimoji="1" lang="ja-JP" altLang="en-US"/>
          </a:p>
        </p:txBody>
      </p:sp>
      <p:pic>
        <p:nvPicPr>
          <p:cNvPr id="8" name="グラフィックス 7">
            <a:extLst>
              <a:ext uri="{FF2B5EF4-FFF2-40B4-BE49-F238E27FC236}">
                <a16:creationId xmlns:a16="http://schemas.microsoft.com/office/drawing/2014/main" id="{88900C03-3922-A595-0BA2-82180676C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2189" y="3420817"/>
            <a:ext cx="4877775" cy="2350062"/>
          </a:xfrm>
          <a:prstGeom prst="rect">
            <a:avLst/>
          </a:prstGeom>
        </p:spPr>
      </p:pic>
      <p:sp>
        <p:nvSpPr>
          <p:cNvPr id="11" name="テキスト ボックス 10">
            <a:extLst>
              <a:ext uri="{FF2B5EF4-FFF2-40B4-BE49-F238E27FC236}">
                <a16:creationId xmlns:a16="http://schemas.microsoft.com/office/drawing/2014/main" id="{14F41C34-DD62-32E2-51F9-04EA30961DD1}"/>
              </a:ext>
            </a:extLst>
          </p:cNvPr>
          <p:cNvSpPr txBox="1"/>
          <p:nvPr/>
        </p:nvSpPr>
        <p:spPr>
          <a:xfrm>
            <a:off x="4697862" y="3864321"/>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2" name="テキスト ボックス 11">
            <a:extLst>
              <a:ext uri="{FF2B5EF4-FFF2-40B4-BE49-F238E27FC236}">
                <a16:creationId xmlns:a16="http://schemas.microsoft.com/office/drawing/2014/main" id="{A6D567EB-2D24-F9DA-F313-78AEC20E5EFA}"/>
              </a:ext>
            </a:extLst>
          </p:cNvPr>
          <p:cNvSpPr txBox="1"/>
          <p:nvPr/>
        </p:nvSpPr>
        <p:spPr>
          <a:xfrm>
            <a:off x="7066709" y="3487637"/>
            <a:ext cx="1887665" cy="400110"/>
          </a:xfrm>
          <a:prstGeom prst="rect">
            <a:avLst/>
          </a:prstGeom>
          <a:noFill/>
        </p:spPr>
        <p:txBody>
          <a:bodyPr wrap="square" rtlCol="0">
            <a:spAutoFit/>
          </a:bodyPr>
          <a:lstStyle/>
          <a:p>
            <a:pPr algn="ctr"/>
            <a:r>
              <a:rPr kumimoji="1" lang="en-US" altLang="ja-JP" sz="2000" b="1" dirty="0"/>
              <a:t>* : p&lt;0.05</a:t>
            </a:r>
            <a:endParaRPr kumimoji="1" lang="ja-JP" altLang="en-US" sz="2000" b="1" dirty="0"/>
          </a:p>
        </p:txBody>
      </p:sp>
      <p:sp>
        <p:nvSpPr>
          <p:cNvPr id="13" name="テキスト ボックス 12">
            <a:extLst>
              <a:ext uri="{FF2B5EF4-FFF2-40B4-BE49-F238E27FC236}">
                <a16:creationId xmlns:a16="http://schemas.microsoft.com/office/drawing/2014/main" id="{B9DF99DF-6F68-0C8D-CCE3-BF1C087A427D}"/>
              </a:ext>
            </a:extLst>
          </p:cNvPr>
          <p:cNvSpPr txBox="1"/>
          <p:nvPr/>
        </p:nvSpPr>
        <p:spPr>
          <a:xfrm>
            <a:off x="3193736" y="5674652"/>
            <a:ext cx="1612718" cy="646331"/>
          </a:xfrm>
          <a:prstGeom prst="rect">
            <a:avLst/>
          </a:prstGeom>
          <a:noFill/>
        </p:spPr>
        <p:txBody>
          <a:bodyPr wrap="square" rtlCol="0">
            <a:spAutoFit/>
          </a:bodyPr>
          <a:lstStyle/>
          <a:p>
            <a:pPr algn="ctr"/>
            <a:r>
              <a:rPr lang="en-US" altLang="ja-JP" b="1" dirty="0"/>
              <a:t>A</a:t>
            </a:r>
            <a:r>
              <a:rPr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16F81A4D-6CF7-5E96-26B2-B33FD1A745DE}"/>
              </a:ext>
            </a:extLst>
          </p:cNvPr>
          <p:cNvSpPr txBox="1"/>
          <p:nvPr/>
        </p:nvSpPr>
        <p:spPr>
          <a:xfrm>
            <a:off x="4570693" y="5689793"/>
            <a:ext cx="2346493" cy="646331"/>
          </a:xfrm>
          <a:prstGeom prst="rect">
            <a:avLst/>
          </a:prstGeom>
          <a:noFill/>
        </p:spPr>
        <p:txBody>
          <a:bodyPr wrap="square" rtlCol="0">
            <a:spAutoFit/>
          </a:bodyPr>
          <a:lstStyle/>
          <a:p>
            <a:pPr algn="ctr"/>
            <a:r>
              <a:rPr lang="en-US" altLang="ja-JP" b="1" dirty="0"/>
              <a:t>B</a:t>
            </a:r>
            <a:r>
              <a:rPr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8C3A1D4-669C-4CF3-2EEA-1A6743FB3F7A}"/>
              </a:ext>
            </a:extLst>
          </p:cNvPr>
          <p:cNvSpPr txBox="1"/>
          <p:nvPr/>
        </p:nvSpPr>
        <p:spPr>
          <a:xfrm>
            <a:off x="6124202" y="5653986"/>
            <a:ext cx="2346493" cy="646331"/>
          </a:xfrm>
          <a:prstGeom prst="rect">
            <a:avLst/>
          </a:prstGeom>
          <a:noFill/>
        </p:spPr>
        <p:txBody>
          <a:bodyPr wrap="square" rtlCol="0">
            <a:spAutoFit/>
          </a:bodyPr>
          <a:lstStyle/>
          <a:p>
            <a:pPr algn="ctr"/>
            <a:r>
              <a:rPr lang="en-US" altLang="ja-JP" b="1" dirty="0"/>
              <a:t>C</a:t>
            </a:r>
            <a:r>
              <a:rPr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テキスト ボックス 15">
            <a:extLst>
              <a:ext uri="{FF2B5EF4-FFF2-40B4-BE49-F238E27FC236}">
                <a16:creationId xmlns:a16="http://schemas.microsoft.com/office/drawing/2014/main" id="{4D87AAAA-8DBE-7D33-8556-C4F5B68AAA3B}"/>
              </a:ext>
            </a:extLst>
          </p:cNvPr>
          <p:cNvSpPr txBox="1"/>
          <p:nvPr/>
        </p:nvSpPr>
        <p:spPr>
          <a:xfrm rot="16200000">
            <a:off x="1326490" y="4310010"/>
            <a:ext cx="2254950" cy="369332"/>
          </a:xfrm>
          <a:prstGeom prst="rect">
            <a:avLst/>
          </a:prstGeom>
          <a:noFill/>
        </p:spPr>
        <p:txBody>
          <a:bodyPr wrap="square" rtlCol="0">
            <a:spAutoFit/>
          </a:bodyPr>
          <a:lstStyle/>
          <a:p>
            <a:pPr algn="ctr"/>
            <a:r>
              <a:rPr kumimoji="1" lang="ja-JP" altLang="en-US" b="1" dirty="0"/>
              <a:t>同時存在感覚強度</a:t>
            </a:r>
            <a:endParaRPr kumimoji="1" lang="en-US" altLang="ja-JP" b="1" dirty="0"/>
          </a:p>
        </p:txBody>
      </p:sp>
      <p:sp>
        <p:nvSpPr>
          <p:cNvPr id="18" name="テキスト ボックス 17">
            <a:extLst>
              <a:ext uri="{FF2B5EF4-FFF2-40B4-BE49-F238E27FC236}">
                <a16:creationId xmlns:a16="http://schemas.microsoft.com/office/drawing/2014/main" id="{024FE43A-A8C3-C7D7-7EB3-41C94DBEC015}"/>
              </a:ext>
            </a:extLst>
          </p:cNvPr>
          <p:cNvSpPr txBox="1"/>
          <p:nvPr/>
        </p:nvSpPr>
        <p:spPr>
          <a:xfrm>
            <a:off x="6221388" y="3756258"/>
            <a:ext cx="437085" cy="400110"/>
          </a:xfrm>
          <a:prstGeom prst="rect">
            <a:avLst/>
          </a:prstGeom>
          <a:noFill/>
        </p:spPr>
        <p:txBody>
          <a:bodyPr wrap="square" rtlCol="0">
            <a:spAutoFit/>
          </a:bodyPr>
          <a:lstStyle/>
          <a:p>
            <a:pPr algn="ctr"/>
            <a:r>
              <a:rPr kumimoji="1" lang="en-US" altLang="ja-JP" sz="2000" b="1" dirty="0"/>
              <a:t>*</a:t>
            </a:r>
            <a:endParaRPr kumimoji="1" lang="ja-JP" altLang="en-US" sz="2000" b="1" dirty="0"/>
          </a:p>
        </p:txBody>
      </p:sp>
      <p:sp>
        <p:nvSpPr>
          <p:cNvPr id="19" name="テキスト ボックス 18">
            <a:extLst>
              <a:ext uri="{FF2B5EF4-FFF2-40B4-BE49-F238E27FC236}">
                <a16:creationId xmlns:a16="http://schemas.microsoft.com/office/drawing/2014/main" id="{86299331-2A6E-C856-D16B-4C9A78744C63}"/>
              </a:ext>
            </a:extLst>
          </p:cNvPr>
          <p:cNvSpPr txBox="1"/>
          <p:nvPr/>
        </p:nvSpPr>
        <p:spPr>
          <a:xfrm>
            <a:off x="3836013" y="3130096"/>
            <a:ext cx="1382393" cy="461665"/>
          </a:xfrm>
          <a:prstGeom prst="rect">
            <a:avLst/>
          </a:prstGeom>
          <a:noFill/>
        </p:spPr>
        <p:txBody>
          <a:bodyPr wrap="square" rtlCol="0">
            <a:spAutoFit/>
          </a:bodyPr>
          <a:lstStyle/>
          <a:p>
            <a:r>
              <a:rPr kumimoji="1" lang="en-US" altLang="ja-JP" sz="2400" dirty="0"/>
              <a:t>N=15</a:t>
            </a:r>
            <a:endParaRPr kumimoji="1" lang="ja-JP" altLang="en-US" sz="2400" dirty="0"/>
          </a:p>
        </p:txBody>
      </p:sp>
      <p:sp>
        <p:nvSpPr>
          <p:cNvPr id="20" name="テキスト ボックス 19">
            <a:extLst>
              <a:ext uri="{FF2B5EF4-FFF2-40B4-BE49-F238E27FC236}">
                <a16:creationId xmlns:a16="http://schemas.microsoft.com/office/drawing/2014/main" id="{51FC780E-9C25-0610-C547-486EF5C69F57}"/>
              </a:ext>
            </a:extLst>
          </p:cNvPr>
          <p:cNvSpPr txBox="1"/>
          <p:nvPr/>
        </p:nvSpPr>
        <p:spPr>
          <a:xfrm>
            <a:off x="8081118" y="4651397"/>
            <a:ext cx="2746539" cy="461665"/>
          </a:xfrm>
          <a:prstGeom prst="rect">
            <a:avLst/>
          </a:prstGeom>
          <a:noFill/>
        </p:spPr>
        <p:txBody>
          <a:bodyPr wrap="square" rtlCol="0">
            <a:spAutoFit/>
          </a:bodyPr>
          <a:lstStyle/>
          <a:p>
            <a:r>
              <a:rPr kumimoji="1" lang="ja-JP" altLang="en-US" sz="2400" dirty="0"/>
              <a:t>誤差棒は標準誤差</a:t>
            </a:r>
          </a:p>
        </p:txBody>
      </p:sp>
      <p:grpSp>
        <p:nvGrpSpPr>
          <p:cNvPr id="117" name="グループ化 116">
            <a:extLst>
              <a:ext uri="{FF2B5EF4-FFF2-40B4-BE49-F238E27FC236}">
                <a16:creationId xmlns:a16="http://schemas.microsoft.com/office/drawing/2014/main" id="{4247609F-5AE7-E0E0-C3B8-3DC803CDDC52}"/>
              </a:ext>
            </a:extLst>
          </p:cNvPr>
          <p:cNvGrpSpPr/>
          <p:nvPr/>
        </p:nvGrpSpPr>
        <p:grpSpPr>
          <a:xfrm>
            <a:off x="4195323" y="4113081"/>
            <a:ext cx="1483664" cy="785157"/>
            <a:chOff x="4195323" y="4113081"/>
            <a:chExt cx="1483664" cy="785157"/>
          </a:xfrm>
        </p:grpSpPr>
        <p:cxnSp>
          <p:nvCxnSpPr>
            <p:cNvPr id="98" name="直線コネクタ 97">
              <a:extLst>
                <a:ext uri="{FF2B5EF4-FFF2-40B4-BE49-F238E27FC236}">
                  <a16:creationId xmlns:a16="http://schemas.microsoft.com/office/drawing/2014/main" id="{5464C64E-7F5F-E586-A462-31586EC4894B}"/>
                </a:ext>
              </a:extLst>
            </p:cNvPr>
            <p:cNvCxnSpPr>
              <a:cxnSpLocks/>
            </p:cNvCxnSpPr>
            <p:nvPr/>
          </p:nvCxnSpPr>
          <p:spPr>
            <a:xfrm flipV="1">
              <a:off x="4195323" y="4113081"/>
              <a:ext cx="0" cy="785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40590FFB-C470-BA40-E330-CD32FFDD8D03}"/>
                </a:ext>
              </a:extLst>
            </p:cNvPr>
            <p:cNvCxnSpPr>
              <a:cxnSpLocks/>
            </p:cNvCxnSpPr>
            <p:nvPr/>
          </p:nvCxnSpPr>
          <p:spPr>
            <a:xfrm flipV="1">
              <a:off x="5678987" y="4113081"/>
              <a:ext cx="0" cy="3270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ABF4728-C5E0-9E08-7790-AE7B73E7D1D0}"/>
                </a:ext>
              </a:extLst>
            </p:cNvPr>
            <p:cNvCxnSpPr>
              <a:cxnSpLocks/>
            </p:cNvCxnSpPr>
            <p:nvPr/>
          </p:nvCxnSpPr>
          <p:spPr>
            <a:xfrm flipH="1">
              <a:off x="4207283" y="4124083"/>
              <a:ext cx="14690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9F3F6385-2599-F654-2451-18A2446EA306}"/>
              </a:ext>
            </a:extLst>
          </p:cNvPr>
          <p:cNvGrpSpPr/>
          <p:nvPr/>
        </p:nvGrpSpPr>
        <p:grpSpPr>
          <a:xfrm>
            <a:off x="5716953" y="4004837"/>
            <a:ext cx="1472251" cy="724016"/>
            <a:chOff x="5716953" y="4004837"/>
            <a:chExt cx="1472251" cy="724016"/>
          </a:xfrm>
        </p:grpSpPr>
        <p:cxnSp>
          <p:nvCxnSpPr>
            <p:cNvPr id="100" name="直線コネクタ 99">
              <a:extLst>
                <a:ext uri="{FF2B5EF4-FFF2-40B4-BE49-F238E27FC236}">
                  <a16:creationId xmlns:a16="http://schemas.microsoft.com/office/drawing/2014/main" id="{7EB13361-4DC9-A4C9-A85C-E18EC0DC26CD}"/>
                </a:ext>
              </a:extLst>
            </p:cNvPr>
            <p:cNvCxnSpPr>
              <a:cxnSpLocks/>
            </p:cNvCxnSpPr>
            <p:nvPr/>
          </p:nvCxnSpPr>
          <p:spPr>
            <a:xfrm flipV="1">
              <a:off x="5718849" y="4004837"/>
              <a:ext cx="0" cy="435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2F9D7D8-241A-4685-DF06-DD2AEE3C6E4C}"/>
                </a:ext>
              </a:extLst>
            </p:cNvPr>
            <p:cNvCxnSpPr>
              <a:cxnSpLocks/>
            </p:cNvCxnSpPr>
            <p:nvPr/>
          </p:nvCxnSpPr>
          <p:spPr>
            <a:xfrm flipH="1">
              <a:off x="5716953" y="4019276"/>
              <a:ext cx="1464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1C83F21-FC0B-208C-4608-5AB870C0A6D7}"/>
                </a:ext>
              </a:extLst>
            </p:cNvPr>
            <p:cNvCxnSpPr>
              <a:cxnSpLocks/>
            </p:cNvCxnSpPr>
            <p:nvPr/>
          </p:nvCxnSpPr>
          <p:spPr>
            <a:xfrm flipV="1">
              <a:off x="7189204" y="4004837"/>
              <a:ext cx="0" cy="72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257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CB202-871A-846E-8322-F15C1AF75840}"/>
              </a:ext>
            </a:extLst>
          </p:cNvPr>
          <p:cNvSpPr>
            <a:spLocks noGrp="1"/>
          </p:cNvSpPr>
          <p:nvPr>
            <p:ph type="title"/>
          </p:nvPr>
        </p:nvSpPr>
        <p:spPr/>
        <p:txBody>
          <a:bodyPr/>
          <a:lstStyle/>
          <a:p>
            <a:r>
              <a:rPr kumimoji="1" lang="en-US" altLang="ja-JP" dirty="0"/>
              <a:t>2</a:t>
            </a:r>
            <a:r>
              <a:rPr lang="ja-JP" altLang="en-US" dirty="0"/>
              <a:t>箇所に同時に存在する感覚（考察）</a:t>
            </a:r>
            <a:endParaRPr kumimoji="1" lang="ja-JP" altLang="en-US" dirty="0"/>
          </a:p>
        </p:txBody>
      </p:sp>
      <p:sp>
        <p:nvSpPr>
          <p:cNvPr id="3" name="コンテンツ プレースホルダー 2">
            <a:extLst>
              <a:ext uri="{FF2B5EF4-FFF2-40B4-BE49-F238E27FC236}">
                <a16:creationId xmlns:a16="http://schemas.microsoft.com/office/drawing/2014/main" id="{5588316B-EACC-44E2-ECAE-9F4F90E67AA9}"/>
              </a:ext>
            </a:extLst>
          </p:cNvPr>
          <p:cNvSpPr>
            <a:spLocks noGrp="1"/>
          </p:cNvSpPr>
          <p:nvPr>
            <p:ph idx="1"/>
          </p:nvPr>
        </p:nvSpPr>
        <p:spPr/>
        <p:txBody>
          <a:bodyPr>
            <a:noAutofit/>
          </a:bodyPr>
          <a:lstStyle/>
          <a:p>
            <a:pPr>
              <a:lnSpc>
                <a:spcPct val="100000"/>
              </a:lnSpc>
            </a:pPr>
            <a:r>
              <a:rPr kumimoji="1" lang="ja-JP" altLang="en-US" b="1" dirty="0"/>
              <a:t>重畳表示の条件</a:t>
            </a:r>
            <a:r>
              <a:rPr kumimoji="1" lang="en-US" altLang="ja-JP" b="1" dirty="0"/>
              <a:t>B</a:t>
            </a:r>
            <a:r>
              <a:rPr kumimoji="1" lang="ja-JP" altLang="en-US" dirty="0"/>
              <a:t>が</a:t>
            </a:r>
            <a:r>
              <a:rPr kumimoji="1" lang="ja-JP" altLang="en-US" b="1" dirty="0"/>
              <a:t>単独視野の</a:t>
            </a:r>
            <a:r>
              <a:rPr kumimoji="1" lang="en-US" altLang="ja-JP" b="1" dirty="0"/>
              <a:t>A</a:t>
            </a:r>
            <a:r>
              <a:rPr lang="ja-JP" altLang="en-US" b="1" dirty="0"/>
              <a:t>・</a:t>
            </a:r>
            <a:r>
              <a:rPr kumimoji="1" lang="en-US" altLang="ja-JP" b="1" dirty="0"/>
              <a:t>C</a:t>
            </a:r>
            <a:r>
              <a:rPr kumimoji="1" lang="ja-JP" altLang="en-US" dirty="0"/>
              <a:t>より明確に</a:t>
            </a:r>
            <a:r>
              <a:rPr kumimoji="1" lang="ja-JP" altLang="en-US" b="1" dirty="0"/>
              <a:t>高い</a:t>
            </a:r>
            <a:r>
              <a:rPr lang="ja-JP" altLang="en-US" b="1" dirty="0"/>
              <a:t>，について</a:t>
            </a:r>
            <a:endParaRPr lang="en-US" altLang="ja-JP" dirty="0"/>
          </a:p>
          <a:p>
            <a:pPr lvl="1">
              <a:lnSpc>
                <a:spcPct val="100000"/>
              </a:lnSpc>
            </a:pPr>
            <a:r>
              <a:rPr kumimoji="1" lang="ja-JP" altLang="en-US" dirty="0"/>
              <a:t>条件</a:t>
            </a:r>
            <a:r>
              <a:rPr kumimoji="1" lang="en-US" altLang="ja-JP" dirty="0"/>
              <a:t>B</a:t>
            </a:r>
            <a:r>
              <a:rPr kumimoji="1" lang="ja-JP" altLang="en-US" dirty="0"/>
              <a:t>は</a:t>
            </a:r>
            <a:r>
              <a:rPr kumimoji="1" lang="en-US" altLang="ja-JP" dirty="0"/>
              <a:t>2</a:t>
            </a:r>
            <a:r>
              <a:rPr kumimoji="1" lang="ja-JP" altLang="en-US" dirty="0"/>
              <a:t>つの視野映像が異なる濃さで同時に表示．</a:t>
            </a:r>
            <a:r>
              <a:rPr lang="en-US" altLang="ja-JP" dirty="0"/>
              <a:t>2</a:t>
            </a:r>
            <a:r>
              <a:rPr lang="ja-JP" altLang="en-US" dirty="0"/>
              <a:t>空間を同時に</a:t>
            </a:r>
            <a:r>
              <a:rPr kumimoji="1" lang="ja-JP" altLang="en-US" dirty="0"/>
              <a:t>視覚化することで</a:t>
            </a:r>
            <a:r>
              <a:rPr kumimoji="1" lang="ja-JP" altLang="en-US" b="1" dirty="0"/>
              <a:t>空間状態の記憶が維持</a:t>
            </a:r>
            <a:r>
              <a:rPr kumimoji="1" lang="ja-JP" altLang="en-US" dirty="0"/>
              <a:t>されて，</a:t>
            </a:r>
            <a:r>
              <a:rPr kumimoji="1" lang="ja-JP" altLang="en-US" b="1" dirty="0"/>
              <a:t>認知的空間</a:t>
            </a:r>
            <a:r>
              <a:rPr lang="ja-JP" altLang="en-US" b="1" dirty="0"/>
              <a:t>が</a:t>
            </a:r>
            <a:r>
              <a:rPr kumimoji="1" lang="en-US" altLang="ja-JP" b="1" dirty="0"/>
              <a:t>2</a:t>
            </a:r>
            <a:r>
              <a:rPr kumimoji="1" lang="ja-JP" altLang="en-US" b="1" dirty="0"/>
              <a:t>個並立し</a:t>
            </a:r>
            <a:r>
              <a:rPr lang="ja-JP" altLang="en-US" b="1" dirty="0"/>
              <a:t>得る</a:t>
            </a:r>
            <a:r>
              <a:rPr lang="ja-JP" altLang="en-US" dirty="0"/>
              <a:t>ことを示唆．</a:t>
            </a:r>
            <a:endParaRPr lang="en-US" altLang="ja-JP" dirty="0"/>
          </a:p>
          <a:p>
            <a:pPr marL="457200" lvl="1" indent="0">
              <a:lnSpc>
                <a:spcPct val="100000"/>
              </a:lnSpc>
              <a:buNone/>
            </a:pPr>
            <a:r>
              <a:rPr kumimoji="1" lang="ja-JP" altLang="en-US" dirty="0"/>
              <a:t>（ただし，</a:t>
            </a:r>
            <a:r>
              <a:rPr kumimoji="1" lang="en-US" altLang="ja-JP" dirty="0"/>
              <a:t>2</a:t>
            </a:r>
            <a:r>
              <a:rPr kumimoji="1" lang="ja-JP" altLang="en-US" dirty="0"/>
              <a:t>つの遠隔空間の情報の強度は非等価で映像の一貫性もない）</a:t>
            </a:r>
            <a:endParaRPr kumimoji="1" lang="en-US" altLang="ja-JP" dirty="0"/>
          </a:p>
          <a:p>
            <a:pPr>
              <a:lnSpc>
                <a:spcPct val="100000"/>
              </a:lnSpc>
            </a:pPr>
            <a:r>
              <a:rPr lang="ja-JP" altLang="en-US" b="1" dirty="0"/>
              <a:t>手動切替の</a:t>
            </a:r>
            <a:r>
              <a:rPr lang="en-US" altLang="ja-JP" b="1" dirty="0"/>
              <a:t>A</a:t>
            </a:r>
            <a:r>
              <a:rPr lang="ja-JP" altLang="en-US" dirty="0"/>
              <a:t>と</a:t>
            </a:r>
            <a:r>
              <a:rPr lang="ja-JP" altLang="en-US" b="1" dirty="0"/>
              <a:t>自動切替の</a:t>
            </a:r>
            <a:r>
              <a:rPr lang="en-US" altLang="ja-JP" b="1" dirty="0"/>
              <a:t>C</a:t>
            </a:r>
            <a:r>
              <a:rPr lang="ja-JP" altLang="en-US" dirty="0"/>
              <a:t>は</a:t>
            </a:r>
            <a:r>
              <a:rPr lang="en-US" altLang="ja-JP" b="1" dirty="0"/>
              <a:t>A</a:t>
            </a:r>
            <a:r>
              <a:rPr lang="ja-JP" altLang="en-US" b="1" dirty="0"/>
              <a:t>≦</a:t>
            </a:r>
            <a:r>
              <a:rPr lang="en-US" altLang="ja-JP" b="1" dirty="0"/>
              <a:t>C</a:t>
            </a:r>
            <a:r>
              <a:rPr lang="ja-JP" altLang="en-US" b="1" dirty="0"/>
              <a:t>（</a:t>
            </a:r>
            <a:r>
              <a:rPr kumimoji="1" lang="ja-JP" altLang="en-US" sz="2400" b="0" i="0" u="none" strike="noStrike" kern="1200" cap="none" spc="0" normalizeH="0" baseline="0" noProof="0" dirty="0">
                <a:ln>
                  <a:noFill/>
                </a:ln>
                <a:solidFill>
                  <a:prstClr val="black"/>
                </a:solidFill>
                <a:effectLst/>
                <a:uLnTx/>
                <a:uFillTx/>
                <a:latin typeface="メイリオ"/>
                <a:ea typeface="メイリオ"/>
                <a:cs typeface="+mn-cs"/>
              </a:rPr>
              <a:t>有意傾向</a:t>
            </a:r>
            <a:r>
              <a:rPr kumimoji="1" lang="en-US" altLang="ja-JP" sz="2400" b="0" i="0" u="none" strike="noStrike" kern="1200" cap="none" spc="0" normalizeH="0" baseline="0" noProof="0" dirty="0">
                <a:ln>
                  <a:noFill/>
                </a:ln>
                <a:solidFill>
                  <a:prstClr val="black"/>
                </a:solidFill>
                <a:effectLst/>
                <a:uLnTx/>
                <a:uFillTx/>
                <a:latin typeface="メイリオ"/>
                <a:ea typeface="メイリオ"/>
                <a:cs typeface="+mn-cs"/>
              </a:rPr>
              <a:t>(p=0.05) </a:t>
            </a:r>
            <a:r>
              <a:rPr lang="ja-JP" altLang="en-US" b="1" dirty="0"/>
              <a:t>），について</a:t>
            </a:r>
            <a:endParaRPr lang="en-US" altLang="ja-JP" b="1" dirty="0"/>
          </a:p>
          <a:p>
            <a:pPr lvl="1">
              <a:lnSpc>
                <a:spcPct val="100000"/>
              </a:lnSpc>
            </a:pPr>
            <a:r>
              <a:rPr lang="ja-JP" altLang="en-US" dirty="0"/>
              <a:t>自動切替</a:t>
            </a:r>
            <a:r>
              <a:rPr kumimoji="1" lang="ja-JP" altLang="en-US" dirty="0"/>
              <a:t>は他の条件より</a:t>
            </a:r>
            <a:r>
              <a:rPr lang="ja-JP" altLang="en-US" dirty="0"/>
              <a:t>ロボットを</a:t>
            </a:r>
            <a:r>
              <a:rPr lang="ja-JP" altLang="en-US" b="1" dirty="0"/>
              <a:t>切り替える時間が短い</a:t>
            </a:r>
            <a:r>
              <a:rPr lang="ja-JP" altLang="en-US" dirty="0"/>
              <a:t>ため，以前に操作していたロボット視野の認知空間の忘却の程度が低くなった．</a:t>
            </a:r>
            <a:endParaRPr kumimoji="1" lang="en-US" altLang="ja-JP" dirty="0"/>
          </a:p>
        </p:txBody>
      </p:sp>
      <p:sp>
        <p:nvSpPr>
          <p:cNvPr id="4" name="日付プレースホルダー 3">
            <a:extLst>
              <a:ext uri="{FF2B5EF4-FFF2-40B4-BE49-F238E27FC236}">
                <a16:creationId xmlns:a16="http://schemas.microsoft.com/office/drawing/2014/main" id="{E392CD25-9544-15D6-901F-FFF96CCD8133}"/>
              </a:ext>
            </a:extLst>
          </p:cNvPr>
          <p:cNvSpPr>
            <a:spLocks noGrp="1"/>
          </p:cNvSpPr>
          <p:nvPr>
            <p:ph type="dt" sz="half" idx="10"/>
          </p:nvPr>
        </p:nvSpPr>
        <p:spPr/>
        <p:txBody>
          <a:bodyPr/>
          <a:lstStyle/>
          <a:p>
            <a:r>
              <a:rPr kumimoji="1" lang="en-US" altLang="ja-JP"/>
              <a:t>2024/03/15</a:t>
            </a:r>
            <a:endParaRPr kumimoji="1" lang="ja-JP" altLang="en-US"/>
          </a:p>
        </p:txBody>
      </p:sp>
      <p:sp>
        <p:nvSpPr>
          <p:cNvPr id="6" name="スライド番号プレースホルダー 5">
            <a:extLst>
              <a:ext uri="{FF2B5EF4-FFF2-40B4-BE49-F238E27FC236}">
                <a16:creationId xmlns:a16="http://schemas.microsoft.com/office/drawing/2014/main" id="{51BAAC1B-6CFC-3A1B-3D87-634584686B64}"/>
              </a:ext>
            </a:extLst>
          </p:cNvPr>
          <p:cNvSpPr>
            <a:spLocks noGrp="1"/>
          </p:cNvSpPr>
          <p:nvPr>
            <p:ph type="sldNum" sz="quarter" idx="12"/>
          </p:nvPr>
        </p:nvSpPr>
        <p:spPr/>
        <p:txBody>
          <a:bodyPr/>
          <a:lstStyle/>
          <a:p>
            <a:fld id="{28498C4A-281D-456F-B1B5-DFF3FFC7FCB3}" type="slidenum">
              <a:rPr kumimoji="1" lang="ja-JP" altLang="en-US" smtClean="0"/>
              <a:t>15</a:t>
            </a:fld>
            <a:endParaRPr kumimoji="1" lang="ja-JP" altLang="en-US" dirty="0"/>
          </a:p>
        </p:txBody>
      </p:sp>
      <p:pic>
        <p:nvPicPr>
          <p:cNvPr id="7" name="グラフィックス 6">
            <a:extLst>
              <a:ext uri="{FF2B5EF4-FFF2-40B4-BE49-F238E27FC236}">
                <a16:creationId xmlns:a16="http://schemas.microsoft.com/office/drawing/2014/main" id="{DB43F33F-913C-EBF5-C7AD-FA9BC1264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84" y="4025000"/>
            <a:ext cx="3803285" cy="2119636"/>
          </a:xfrm>
          <a:prstGeom prst="rect">
            <a:avLst/>
          </a:prstGeom>
        </p:spPr>
      </p:pic>
      <p:cxnSp>
        <p:nvCxnSpPr>
          <p:cNvPr id="8" name="コネクタ: カギ線 7">
            <a:extLst>
              <a:ext uri="{FF2B5EF4-FFF2-40B4-BE49-F238E27FC236}">
                <a16:creationId xmlns:a16="http://schemas.microsoft.com/office/drawing/2014/main" id="{11C66AD1-079C-0A1F-34C8-32E334591D43}"/>
              </a:ext>
            </a:extLst>
          </p:cNvPr>
          <p:cNvCxnSpPr>
            <a:cxnSpLocks/>
          </p:cNvCxnSpPr>
          <p:nvPr/>
        </p:nvCxnSpPr>
        <p:spPr>
          <a:xfrm rot="5400000" flipH="1" flipV="1">
            <a:off x="2035967" y="4595062"/>
            <a:ext cx="407687" cy="1176501"/>
          </a:xfrm>
          <a:prstGeom prst="bentConnector3">
            <a:avLst>
              <a:gd name="adj1" fmla="val 119729"/>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B7588049-29BA-CE14-1501-33508F5F6600}"/>
              </a:ext>
            </a:extLst>
          </p:cNvPr>
          <p:cNvSpPr txBox="1"/>
          <p:nvPr/>
        </p:nvSpPr>
        <p:spPr>
          <a:xfrm>
            <a:off x="1993769" y="4719558"/>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10" name="テキスト ボックス 9">
            <a:extLst>
              <a:ext uri="{FF2B5EF4-FFF2-40B4-BE49-F238E27FC236}">
                <a16:creationId xmlns:a16="http://schemas.microsoft.com/office/drawing/2014/main" id="{8A22311F-2B86-E6EE-39AD-B12EB382C93A}"/>
              </a:ext>
            </a:extLst>
          </p:cNvPr>
          <p:cNvSpPr txBox="1"/>
          <p:nvPr/>
        </p:nvSpPr>
        <p:spPr>
          <a:xfrm>
            <a:off x="2966263" y="4161677"/>
            <a:ext cx="1974537" cy="307777"/>
          </a:xfrm>
          <a:prstGeom prst="rect">
            <a:avLst/>
          </a:prstGeom>
          <a:noFill/>
        </p:spPr>
        <p:txBody>
          <a:bodyPr wrap="square" rtlCol="0">
            <a:spAutoFit/>
          </a:bodyPr>
          <a:lstStyle/>
          <a:p>
            <a:pPr algn="ctr"/>
            <a:r>
              <a:rPr kumimoji="1" lang="en-US" altLang="ja-JP" sz="1400" b="1" dirty="0"/>
              <a:t>* : p&lt;0.05</a:t>
            </a:r>
            <a:endParaRPr kumimoji="1" lang="ja-JP" altLang="en-US" sz="1400" b="1" dirty="0"/>
          </a:p>
        </p:txBody>
      </p:sp>
      <p:sp>
        <p:nvSpPr>
          <p:cNvPr id="11" name="テキスト ボックス 10">
            <a:extLst>
              <a:ext uri="{FF2B5EF4-FFF2-40B4-BE49-F238E27FC236}">
                <a16:creationId xmlns:a16="http://schemas.microsoft.com/office/drawing/2014/main" id="{779068B1-C02F-840E-3684-10BBB665C46F}"/>
              </a:ext>
            </a:extLst>
          </p:cNvPr>
          <p:cNvSpPr txBox="1"/>
          <p:nvPr/>
        </p:nvSpPr>
        <p:spPr>
          <a:xfrm>
            <a:off x="763338" y="5882585"/>
            <a:ext cx="1588423" cy="523220"/>
          </a:xfrm>
          <a:prstGeom prst="rect">
            <a:avLst/>
          </a:prstGeom>
          <a:no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12" name="テキスト ボックス 11">
            <a:extLst>
              <a:ext uri="{FF2B5EF4-FFF2-40B4-BE49-F238E27FC236}">
                <a16:creationId xmlns:a16="http://schemas.microsoft.com/office/drawing/2014/main" id="{8D13A4FC-20A3-CEE7-3AD7-31160F695AA7}"/>
              </a:ext>
            </a:extLst>
          </p:cNvPr>
          <p:cNvSpPr txBox="1"/>
          <p:nvPr/>
        </p:nvSpPr>
        <p:spPr>
          <a:xfrm>
            <a:off x="1638861" y="5882585"/>
            <a:ext cx="2454482" cy="523220"/>
          </a:xfrm>
          <a:prstGeom prst="rect">
            <a:avLst/>
          </a:prstGeom>
          <a:no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13" name="テキスト ボックス 12">
            <a:extLst>
              <a:ext uri="{FF2B5EF4-FFF2-40B4-BE49-F238E27FC236}">
                <a16:creationId xmlns:a16="http://schemas.microsoft.com/office/drawing/2014/main" id="{CE435FB6-F0FA-542B-A0A7-72F8A81F81F5}"/>
              </a:ext>
            </a:extLst>
          </p:cNvPr>
          <p:cNvSpPr txBox="1"/>
          <p:nvPr/>
        </p:nvSpPr>
        <p:spPr>
          <a:xfrm>
            <a:off x="3375660" y="5882585"/>
            <a:ext cx="1300697" cy="523220"/>
          </a:xfrm>
          <a:prstGeom prst="rect">
            <a:avLst/>
          </a:prstGeom>
          <a:noFill/>
        </p:spPr>
        <p:txBody>
          <a:bodyPr wrap="square" rtlCol="0">
            <a:spAutoFit/>
          </a:bodyPr>
          <a:lstStyle/>
          <a:p>
            <a:pPr algn="ctr"/>
            <a:r>
              <a:rPr kumimoji="1" lang="en-US" altLang="ja-JP" sz="1400" b="1" dirty="0"/>
              <a:t>C</a:t>
            </a:r>
            <a:r>
              <a:rPr kumimoji="1" lang="ja-JP" altLang="en-US" sz="1400" b="1" dirty="0"/>
              <a:t>条件</a:t>
            </a:r>
            <a:endParaRPr kumimoji="1" lang="en-US" altLang="ja-JP" sz="1400" b="1" dirty="0"/>
          </a:p>
          <a:p>
            <a:pPr algn="ctr"/>
            <a:r>
              <a:rPr kumimoji="1" lang="ja-JP" altLang="en-US" sz="1400" b="1" dirty="0"/>
              <a:t>自動切替映像</a:t>
            </a:r>
            <a:endParaRPr kumimoji="1" lang="en-US" altLang="ja-JP" sz="1400" b="1" dirty="0"/>
          </a:p>
        </p:txBody>
      </p:sp>
      <p:sp>
        <p:nvSpPr>
          <p:cNvPr id="14" name="テキスト ボックス 13">
            <a:extLst>
              <a:ext uri="{FF2B5EF4-FFF2-40B4-BE49-F238E27FC236}">
                <a16:creationId xmlns:a16="http://schemas.microsoft.com/office/drawing/2014/main" id="{B2267392-D01B-C3B1-6D5B-428CF6688663}"/>
              </a:ext>
            </a:extLst>
          </p:cNvPr>
          <p:cNvSpPr txBox="1"/>
          <p:nvPr/>
        </p:nvSpPr>
        <p:spPr>
          <a:xfrm rot="16200000">
            <a:off x="-223200" y="4905340"/>
            <a:ext cx="1748887" cy="307777"/>
          </a:xfrm>
          <a:prstGeom prst="rect">
            <a:avLst/>
          </a:prstGeom>
          <a:noFill/>
        </p:spPr>
        <p:txBody>
          <a:bodyPr wrap="square" rtlCol="0">
            <a:spAutoFit/>
          </a:bodyPr>
          <a:lstStyle/>
          <a:p>
            <a:pPr algn="ctr"/>
            <a:r>
              <a:rPr kumimoji="1" lang="ja-JP" altLang="en-US" sz="1400" b="1" dirty="0"/>
              <a:t>同時存在感覚強度</a:t>
            </a:r>
            <a:endParaRPr kumimoji="1" lang="en-US" altLang="ja-JP" sz="1400" b="1" dirty="0"/>
          </a:p>
        </p:txBody>
      </p:sp>
      <p:cxnSp>
        <p:nvCxnSpPr>
          <p:cNvPr id="15" name="コネクタ: カギ線 14">
            <a:extLst>
              <a:ext uri="{FF2B5EF4-FFF2-40B4-BE49-F238E27FC236}">
                <a16:creationId xmlns:a16="http://schemas.microsoft.com/office/drawing/2014/main" id="{4CA0C354-DECA-F637-BBE7-F987A613EA4B}"/>
              </a:ext>
            </a:extLst>
          </p:cNvPr>
          <p:cNvCxnSpPr>
            <a:cxnSpLocks/>
          </p:cNvCxnSpPr>
          <p:nvPr/>
        </p:nvCxnSpPr>
        <p:spPr>
          <a:xfrm rot="16200000" flipH="1">
            <a:off x="3230529" y="4470979"/>
            <a:ext cx="371563" cy="1176501"/>
          </a:xfrm>
          <a:prstGeom prst="bentConnector3">
            <a:avLst>
              <a:gd name="adj1" fmla="val -3076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5E1638C-9DA0-EE11-CA62-D16F84575BAC}"/>
              </a:ext>
            </a:extLst>
          </p:cNvPr>
          <p:cNvSpPr txBox="1"/>
          <p:nvPr/>
        </p:nvSpPr>
        <p:spPr>
          <a:xfrm>
            <a:off x="3187568" y="4560423"/>
            <a:ext cx="457200" cy="307777"/>
          </a:xfrm>
          <a:prstGeom prst="rect">
            <a:avLst/>
          </a:prstGeom>
          <a:noFill/>
        </p:spPr>
        <p:txBody>
          <a:bodyPr wrap="square" rtlCol="0">
            <a:spAutoFit/>
          </a:bodyPr>
          <a:lstStyle/>
          <a:p>
            <a:pPr algn="ctr"/>
            <a:r>
              <a:rPr kumimoji="1" lang="en-US" altLang="ja-JP" sz="1400" b="1" dirty="0"/>
              <a:t>*</a:t>
            </a:r>
            <a:endParaRPr kumimoji="1" lang="ja-JP" altLang="en-US" sz="1400" b="1" dirty="0"/>
          </a:p>
        </p:txBody>
      </p:sp>
      <p:sp>
        <p:nvSpPr>
          <p:cNvPr id="39" name="正方形/長方形 38">
            <a:extLst>
              <a:ext uri="{FF2B5EF4-FFF2-40B4-BE49-F238E27FC236}">
                <a16:creationId xmlns:a16="http://schemas.microsoft.com/office/drawing/2014/main" id="{C693CACB-B35D-D2F4-FC8B-F1DFDF25F4A8}"/>
              </a:ext>
            </a:extLst>
          </p:cNvPr>
          <p:cNvSpPr/>
          <p:nvPr/>
        </p:nvSpPr>
        <p:spPr>
          <a:xfrm>
            <a:off x="9697860" y="4745467"/>
            <a:ext cx="172485" cy="274584"/>
          </a:xfrm>
          <a:prstGeom prst="rect">
            <a:avLst/>
          </a:prstGeom>
          <a:solidFill>
            <a:srgbClr val="D2E6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76FE098-9C16-146B-4501-8E106B5EE9E5}"/>
              </a:ext>
            </a:extLst>
          </p:cNvPr>
          <p:cNvSpPr/>
          <p:nvPr/>
        </p:nvSpPr>
        <p:spPr>
          <a:xfrm>
            <a:off x="9697860" y="5155277"/>
            <a:ext cx="172485" cy="274584"/>
          </a:xfrm>
          <a:prstGeom prst="rect">
            <a:avLst/>
          </a:prstGeom>
          <a:solidFill>
            <a:srgbClr val="F7DD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A45FE5C7-3750-A177-F128-C71BA87A6A4C}"/>
              </a:ext>
            </a:extLst>
          </p:cNvPr>
          <p:cNvSpPr txBox="1"/>
          <p:nvPr/>
        </p:nvSpPr>
        <p:spPr>
          <a:xfrm>
            <a:off x="9842022" y="4745467"/>
            <a:ext cx="687977" cy="307777"/>
          </a:xfrm>
          <a:prstGeom prst="rect">
            <a:avLst/>
          </a:prstGeom>
          <a:noFill/>
        </p:spPr>
        <p:txBody>
          <a:bodyPr wrap="square" rtlCol="0">
            <a:spAutoFit/>
          </a:bodyPr>
          <a:lstStyle/>
          <a:p>
            <a:r>
              <a:rPr lang="ja-JP" altLang="en-US" sz="1400" b="1" dirty="0"/>
              <a:t>四足</a:t>
            </a:r>
            <a:endParaRPr kumimoji="1" lang="ja-JP" altLang="en-US" sz="1400" b="1" dirty="0"/>
          </a:p>
        </p:txBody>
      </p:sp>
      <p:sp>
        <p:nvSpPr>
          <p:cNvPr id="42" name="テキスト ボックス 41">
            <a:extLst>
              <a:ext uri="{FF2B5EF4-FFF2-40B4-BE49-F238E27FC236}">
                <a16:creationId xmlns:a16="http://schemas.microsoft.com/office/drawing/2014/main" id="{7FC1BD2A-6E68-81B6-A840-7BE2D2B68721}"/>
              </a:ext>
            </a:extLst>
          </p:cNvPr>
          <p:cNvSpPr txBox="1"/>
          <p:nvPr/>
        </p:nvSpPr>
        <p:spPr>
          <a:xfrm>
            <a:off x="9852463" y="5155277"/>
            <a:ext cx="687977" cy="307777"/>
          </a:xfrm>
          <a:prstGeom prst="rect">
            <a:avLst/>
          </a:prstGeom>
          <a:noFill/>
        </p:spPr>
        <p:txBody>
          <a:bodyPr wrap="square" rtlCol="0">
            <a:spAutoFit/>
          </a:bodyPr>
          <a:lstStyle/>
          <a:p>
            <a:r>
              <a:rPr kumimoji="1" lang="ja-JP" altLang="en-US" sz="1400" b="1" dirty="0"/>
              <a:t>車輪</a:t>
            </a:r>
          </a:p>
        </p:txBody>
      </p:sp>
      <p:pic>
        <p:nvPicPr>
          <p:cNvPr id="36" name="図 35" descr="グラフ, 箱ひげ図&#10;&#10;自動的に生成された説明">
            <a:extLst>
              <a:ext uri="{FF2B5EF4-FFF2-40B4-BE49-F238E27FC236}">
                <a16:creationId xmlns:a16="http://schemas.microsoft.com/office/drawing/2014/main" id="{35F73DC4-9DC2-EBA8-4CB7-1AB75B658DC2}"/>
              </a:ext>
            </a:extLst>
          </p:cNvPr>
          <p:cNvPicPr>
            <a:picLocks noChangeAspect="1"/>
          </p:cNvPicPr>
          <p:nvPr/>
        </p:nvPicPr>
        <p:blipFill rotWithShape="1">
          <a:blip r:embed="rId5">
            <a:extLst>
              <a:ext uri="{28A0092B-C50C-407E-A947-70E740481C1C}">
                <a14:useLocalDpi xmlns:a14="http://schemas.microsoft.com/office/drawing/2010/main" val="0"/>
              </a:ext>
            </a:extLst>
          </a:blip>
          <a:srcRect l="14828" t="12957" r="13822"/>
          <a:stretch/>
        </p:blipFill>
        <p:spPr>
          <a:xfrm>
            <a:off x="5907592" y="4023498"/>
            <a:ext cx="3589291" cy="2119636"/>
          </a:xfrm>
          <a:prstGeom prst="rect">
            <a:avLst/>
          </a:prstGeom>
        </p:spPr>
      </p:pic>
      <p:sp>
        <p:nvSpPr>
          <p:cNvPr id="46" name="テキスト ボックス 45">
            <a:extLst>
              <a:ext uri="{FF2B5EF4-FFF2-40B4-BE49-F238E27FC236}">
                <a16:creationId xmlns:a16="http://schemas.microsoft.com/office/drawing/2014/main" id="{F91692BA-5F48-8DE9-A38E-C22D68432A0E}"/>
              </a:ext>
            </a:extLst>
          </p:cNvPr>
          <p:cNvSpPr txBox="1"/>
          <p:nvPr/>
        </p:nvSpPr>
        <p:spPr>
          <a:xfrm>
            <a:off x="6770839" y="5931194"/>
            <a:ext cx="1266082" cy="523220"/>
          </a:xfrm>
          <a:prstGeom prst="rect">
            <a:avLst/>
          </a:prstGeom>
          <a:solidFill>
            <a:schemeClr val="bg1"/>
          </a:solidFill>
        </p:spPr>
        <p:txBody>
          <a:bodyPr wrap="square" rtlCol="0">
            <a:spAutoFit/>
          </a:bodyPr>
          <a:lstStyle/>
          <a:p>
            <a:pPr algn="ctr"/>
            <a:r>
              <a:rPr kumimoji="1" lang="en-US" altLang="ja-JP" sz="1400" b="1" dirty="0"/>
              <a:t>A</a:t>
            </a:r>
            <a:r>
              <a:rPr kumimoji="1" lang="ja-JP" altLang="en-US" sz="1400" b="1" dirty="0"/>
              <a:t>条件</a:t>
            </a:r>
            <a:br>
              <a:rPr kumimoji="1" lang="en-US" altLang="ja-JP" sz="1400" b="1" dirty="0"/>
            </a:br>
            <a:r>
              <a:rPr kumimoji="1" lang="ja-JP" altLang="en-US" sz="1400" b="1" dirty="0"/>
              <a:t>手動切替映像</a:t>
            </a:r>
            <a:endParaRPr kumimoji="1" lang="en-US" altLang="ja-JP" sz="1400" b="1" dirty="0"/>
          </a:p>
        </p:txBody>
      </p:sp>
      <p:sp>
        <p:nvSpPr>
          <p:cNvPr id="5" name="フッター プレースホルダー 4">
            <a:extLst>
              <a:ext uri="{FF2B5EF4-FFF2-40B4-BE49-F238E27FC236}">
                <a16:creationId xmlns:a16="http://schemas.microsoft.com/office/drawing/2014/main" id="{95DB6A69-AE33-F320-2247-B0492628FDC9}"/>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47" name="テキスト ボックス 46">
            <a:extLst>
              <a:ext uri="{FF2B5EF4-FFF2-40B4-BE49-F238E27FC236}">
                <a16:creationId xmlns:a16="http://schemas.microsoft.com/office/drawing/2014/main" id="{5C14AE71-D866-C2A0-5BB4-35681805172F}"/>
              </a:ext>
            </a:extLst>
          </p:cNvPr>
          <p:cNvSpPr txBox="1"/>
          <p:nvPr/>
        </p:nvSpPr>
        <p:spPr>
          <a:xfrm>
            <a:off x="7934619" y="5905397"/>
            <a:ext cx="1251395" cy="523220"/>
          </a:xfrm>
          <a:prstGeom prst="rect">
            <a:avLst/>
          </a:prstGeom>
          <a:solidFill>
            <a:schemeClr val="bg1"/>
          </a:solidFill>
        </p:spPr>
        <p:txBody>
          <a:bodyPr wrap="square" rtlCol="0">
            <a:spAutoFit/>
          </a:bodyPr>
          <a:lstStyle/>
          <a:p>
            <a:pPr algn="ctr"/>
            <a:r>
              <a:rPr kumimoji="1" lang="en-US" altLang="ja-JP" sz="1400" b="1" dirty="0"/>
              <a:t>B</a:t>
            </a:r>
            <a:r>
              <a:rPr kumimoji="1" lang="ja-JP" altLang="en-US" sz="1400" b="1" dirty="0"/>
              <a:t>条件</a:t>
            </a:r>
            <a:endParaRPr kumimoji="1" lang="en-US" altLang="ja-JP" sz="1400" b="1" dirty="0"/>
          </a:p>
          <a:p>
            <a:pPr algn="ctr"/>
            <a:r>
              <a:rPr kumimoji="1" lang="ja-JP" altLang="en-US" sz="1400" b="1" dirty="0"/>
              <a:t>重点重畳映像</a:t>
            </a:r>
            <a:endParaRPr kumimoji="1" lang="en-US" altLang="ja-JP" sz="1400" b="1" dirty="0"/>
          </a:p>
        </p:txBody>
      </p:sp>
      <p:sp>
        <p:nvSpPr>
          <p:cNvPr id="43" name="テキスト ボックス 42">
            <a:extLst>
              <a:ext uri="{FF2B5EF4-FFF2-40B4-BE49-F238E27FC236}">
                <a16:creationId xmlns:a16="http://schemas.microsoft.com/office/drawing/2014/main" id="{0FF2FDF9-7895-C5E7-5469-EC79A0C13671}"/>
              </a:ext>
            </a:extLst>
          </p:cNvPr>
          <p:cNvSpPr txBox="1"/>
          <p:nvPr/>
        </p:nvSpPr>
        <p:spPr>
          <a:xfrm rot="16200000">
            <a:off x="4675314" y="4825579"/>
            <a:ext cx="2406942" cy="307777"/>
          </a:xfrm>
          <a:prstGeom prst="rect">
            <a:avLst/>
          </a:prstGeom>
          <a:noFill/>
        </p:spPr>
        <p:txBody>
          <a:bodyPr wrap="square" rtlCol="0">
            <a:spAutoFit/>
          </a:bodyPr>
          <a:lstStyle/>
          <a:p>
            <a:r>
              <a:rPr lang="ja-JP" altLang="en-US" sz="1400" b="1" dirty="0"/>
              <a:t>切替までの操作時間（秒）</a:t>
            </a:r>
            <a:endParaRPr kumimoji="1" lang="en-US" altLang="ja-JP" sz="1400" b="1" dirty="0"/>
          </a:p>
        </p:txBody>
      </p:sp>
      <p:cxnSp>
        <p:nvCxnSpPr>
          <p:cNvPr id="44" name="直線コネクタ 43">
            <a:extLst>
              <a:ext uri="{FF2B5EF4-FFF2-40B4-BE49-F238E27FC236}">
                <a16:creationId xmlns:a16="http://schemas.microsoft.com/office/drawing/2014/main" id="{90B9AA4E-B402-F2E6-238D-7B15FE79C6B2}"/>
              </a:ext>
            </a:extLst>
          </p:cNvPr>
          <p:cNvCxnSpPr/>
          <p:nvPr/>
        </p:nvCxnSpPr>
        <p:spPr>
          <a:xfrm>
            <a:off x="6241335" y="5757753"/>
            <a:ext cx="32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F5A0C52-AC7D-B025-35B6-DE45E9CC5AEC}"/>
              </a:ext>
            </a:extLst>
          </p:cNvPr>
          <p:cNvSpPr txBox="1"/>
          <p:nvPr/>
        </p:nvSpPr>
        <p:spPr>
          <a:xfrm>
            <a:off x="9397186" y="5628398"/>
            <a:ext cx="642258" cy="276999"/>
          </a:xfrm>
          <a:prstGeom prst="rect">
            <a:avLst/>
          </a:prstGeom>
          <a:noFill/>
        </p:spPr>
        <p:txBody>
          <a:bodyPr wrap="square" rtlCol="0">
            <a:spAutoFit/>
          </a:bodyPr>
          <a:lstStyle/>
          <a:p>
            <a:r>
              <a:rPr lang="en-US" altLang="ja-JP" sz="1200" b="1" dirty="0"/>
              <a:t>C</a:t>
            </a:r>
            <a:r>
              <a:rPr lang="ja-JP" altLang="en-US" sz="1200" b="1" dirty="0"/>
              <a:t>条件</a:t>
            </a:r>
            <a:endParaRPr kumimoji="1" lang="en-US" altLang="ja-JP" sz="1200" b="1" dirty="0"/>
          </a:p>
        </p:txBody>
      </p:sp>
      <p:cxnSp>
        <p:nvCxnSpPr>
          <p:cNvPr id="48" name="直線コネクタ 47">
            <a:extLst>
              <a:ext uri="{FF2B5EF4-FFF2-40B4-BE49-F238E27FC236}">
                <a16:creationId xmlns:a16="http://schemas.microsoft.com/office/drawing/2014/main" id="{DE3E6792-9FC6-3F03-0DCA-39F7A13F46EA}"/>
              </a:ext>
            </a:extLst>
          </p:cNvPr>
          <p:cNvCxnSpPr>
            <a:cxnSpLocks/>
          </p:cNvCxnSpPr>
          <p:nvPr/>
        </p:nvCxnSpPr>
        <p:spPr>
          <a:xfrm>
            <a:off x="7976119" y="4122000"/>
            <a:ext cx="0" cy="22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D5D83E3-414D-1CD6-F45F-698F626207AA}"/>
              </a:ext>
            </a:extLst>
          </p:cNvPr>
          <p:cNvSpPr txBox="1"/>
          <p:nvPr/>
        </p:nvSpPr>
        <p:spPr>
          <a:xfrm>
            <a:off x="1175111" y="4100858"/>
            <a:ext cx="1446013" cy="461665"/>
          </a:xfrm>
          <a:prstGeom prst="rect">
            <a:avLst/>
          </a:prstGeom>
          <a:noFill/>
        </p:spPr>
        <p:txBody>
          <a:bodyPr wrap="square" rtlCol="0">
            <a:spAutoFit/>
          </a:bodyPr>
          <a:lstStyle/>
          <a:p>
            <a:r>
              <a:rPr kumimoji="1" lang="en-US" altLang="ja-JP" sz="2400" dirty="0"/>
              <a:t>N=15</a:t>
            </a:r>
            <a:endParaRPr kumimoji="1" lang="ja-JP" altLang="en-US" sz="2400" dirty="0"/>
          </a:p>
        </p:txBody>
      </p:sp>
    </p:spTree>
    <p:extLst>
      <p:ext uri="{BB962C8B-B14F-4D97-AF65-F5344CB8AC3E}">
        <p14:creationId xmlns:p14="http://schemas.microsoft.com/office/powerpoint/2010/main" val="392062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9D465-3C0A-C023-238F-0E7ACC075D53}"/>
              </a:ext>
            </a:extLst>
          </p:cNvPr>
          <p:cNvSpPr>
            <a:spLocks noGrp="1"/>
          </p:cNvSpPr>
          <p:nvPr>
            <p:ph type="title"/>
          </p:nvPr>
        </p:nvSpPr>
        <p:spPr/>
        <p:txBody>
          <a:bodyPr/>
          <a:lstStyle/>
          <a:p>
            <a:r>
              <a:rPr kumimoji="1" lang="ja-JP" altLang="en-US" dirty="0"/>
              <a:t>身体と空間認知の結果（</a:t>
            </a:r>
            <a:r>
              <a:rPr lang="ja-JP" altLang="en-US" b="1" dirty="0"/>
              <a:t>条件</a:t>
            </a:r>
            <a:r>
              <a:rPr kumimoji="1" lang="en-US" altLang="ja-JP" b="1" dirty="0"/>
              <a:t>A</a:t>
            </a:r>
            <a:r>
              <a:rPr lang="en-US" altLang="ja-JP" b="1" dirty="0"/>
              <a:t>,</a:t>
            </a:r>
            <a:r>
              <a:rPr kumimoji="1" lang="en-US" altLang="ja-JP" b="1" dirty="0"/>
              <a:t>C </a:t>
            </a:r>
            <a:r>
              <a:rPr kumimoji="1" lang="ja-JP" altLang="en-US" dirty="0"/>
              <a:t>）</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5C379A08-0407-82A7-FD06-CE640296C65E}"/>
              </a:ext>
            </a:extLst>
          </p:cNvPr>
          <p:cNvSpPr>
            <a:spLocks noGrp="1"/>
          </p:cNvSpPr>
          <p:nvPr>
            <p:ph idx="1"/>
          </p:nvPr>
        </p:nvSpPr>
        <p:spPr>
          <a:xfrm>
            <a:off x="838201" y="1207008"/>
            <a:ext cx="10587360" cy="2624471"/>
          </a:xfrm>
        </p:spPr>
        <p:txBody>
          <a:bodyPr>
            <a:noAutofit/>
          </a:bodyPr>
          <a:lstStyle/>
          <a:p>
            <a:pPr>
              <a:lnSpc>
                <a:spcPct val="100000"/>
              </a:lnSpc>
              <a:spcBef>
                <a:spcPts val="600"/>
              </a:spcBef>
            </a:pPr>
            <a:r>
              <a:rPr lang="ja-JP" altLang="en-US" b="1" dirty="0"/>
              <a:t>条件</a:t>
            </a:r>
            <a:r>
              <a:rPr kumimoji="1" lang="en-US" altLang="ja-JP" b="1" dirty="0"/>
              <a:t>A</a:t>
            </a:r>
            <a:r>
              <a:rPr lang="en-US" altLang="ja-JP" b="1" dirty="0"/>
              <a:t>,</a:t>
            </a:r>
            <a:r>
              <a:rPr kumimoji="1" lang="en-US" altLang="ja-JP" b="1" dirty="0"/>
              <a:t>C</a:t>
            </a:r>
            <a:r>
              <a:rPr lang="ja-JP" altLang="en-US" b="1" dirty="0"/>
              <a:t>の結果</a:t>
            </a:r>
            <a:r>
              <a:rPr lang="en-US" altLang="ja-JP" b="1" dirty="0"/>
              <a:t>:</a:t>
            </a:r>
            <a:r>
              <a:rPr kumimoji="1" lang="en-US" altLang="ja-JP" dirty="0"/>
              <a:t>2</a:t>
            </a:r>
            <a:r>
              <a:rPr kumimoji="1" lang="ja-JP" altLang="en-US" dirty="0"/>
              <a:t>つの</a:t>
            </a:r>
            <a:r>
              <a:rPr lang="ja-JP" altLang="en-US" dirty="0"/>
              <a:t>遠隔空間に</a:t>
            </a:r>
            <a:r>
              <a:rPr lang="ja-JP" altLang="en-US" b="1" dirty="0">
                <a:solidFill>
                  <a:schemeClr val="accent4"/>
                </a:solidFill>
              </a:rPr>
              <a:t>分身</a:t>
            </a:r>
            <a:r>
              <a:rPr lang="ja-JP" altLang="en-US" dirty="0"/>
              <a:t>して存在する感覚を持つ傾向．</a:t>
            </a:r>
            <a:endParaRPr lang="en-US" altLang="ja-JP" dirty="0"/>
          </a:p>
          <a:p>
            <a:pPr lvl="1">
              <a:lnSpc>
                <a:spcPct val="100000"/>
              </a:lnSpc>
              <a:spcBef>
                <a:spcPts val="600"/>
              </a:spcBef>
            </a:pPr>
            <a:r>
              <a:rPr lang="ja-JP" altLang="en-US" b="1" dirty="0">
                <a:solidFill>
                  <a:schemeClr val="accent4"/>
                </a:solidFill>
              </a:rPr>
              <a:t>分身</a:t>
            </a:r>
            <a:r>
              <a:rPr lang="ja-JP" altLang="en-US" b="1" dirty="0"/>
              <a:t>したと回答した参加者</a:t>
            </a:r>
            <a:r>
              <a:rPr lang="en-US" altLang="ja-JP" b="1" dirty="0"/>
              <a:t>(</a:t>
            </a:r>
            <a:r>
              <a:rPr lang="ja-JP" altLang="en-US" b="1" dirty="0"/>
              <a:t>全体の</a:t>
            </a:r>
            <a:r>
              <a:rPr lang="en-US" altLang="ja-JP" b="1" dirty="0"/>
              <a:t>67%)</a:t>
            </a:r>
            <a:r>
              <a:rPr lang="ja-JP" altLang="en-US" b="1" dirty="0"/>
              <a:t>について：</a:t>
            </a:r>
            <a:br>
              <a:rPr lang="en-US" altLang="ja-JP" b="1" dirty="0"/>
            </a:br>
            <a:r>
              <a:rPr lang="en-US" altLang="ja-JP" dirty="0"/>
              <a:t>1</a:t>
            </a:r>
            <a:r>
              <a:rPr lang="ja-JP" altLang="en-US" dirty="0"/>
              <a:t>つの空間のみを視覚化することで各空間への没入感を強めたが，意識内で</a:t>
            </a:r>
            <a:r>
              <a:rPr lang="en-US" altLang="ja-JP" b="1" dirty="0"/>
              <a:t>2</a:t>
            </a:r>
            <a:r>
              <a:rPr lang="ja-JP" altLang="en-US" b="1" dirty="0"/>
              <a:t>つの空間の関係は未解決</a:t>
            </a:r>
            <a:r>
              <a:rPr lang="ja-JP" altLang="en-US" dirty="0"/>
              <a:t>．</a:t>
            </a:r>
            <a:r>
              <a:rPr lang="ja-JP" altLang="en-US" b="1" dirty="0"/>
              <a:t>各空間が身体位置を決める</a:t>
            </a:r>
            <a:r>
              <a:rPr lang="ja-JP" altLang="en-US" dirty="0"/>
              <a:t>ことを支持し，</a:t>
            </a:r>
            <a:r>
              <a:rPr lang="en-US" altLang="ja-JP" dirty="0"/>
              <a:t>2</a:t>
            </a:r>
            <a:r>
              <a:rPr lang="ja-JP" altLang="en-US" dirty="0"/>
              <a:t>身体を維持＝分身．</a:t>
            </a:r>
            <a:endParaRPr lang="en-US" altLang="ja-JP" dirty="0"/>
          </a:p>
          <a:p>
            <a:pPr lvl="1">
              <a:lnSpc>
                <a:spcPct val="100000"/>
              </a:lnSpc>
              <a:spcBef>
                <a:spcPts val="600"/>
              </a:spcBef>
            </a:pPr>
            <a:r>
              <a:rPr kumimoji="1" lang="ja-JP" altLang="en-US" b="1" dirty="0">
                <a:solidFill>
                  <a:schemeClr val="accent1"/>
                </a:solidFill>
              </a:rPr>
              <a:t>空間が融合</a:t>
            </a:r>
            <a:r>
              <a:rPr kumimoji="1" lang="ja-JP" altLang="en-US" b="1" dirty="0"/>
              <a:t>したと回答した参加者</a:t>
            </a:r>
            <a:r>
              <a:rPr kumimoji="1" lang="en-US" altLang="ja-JP" b="1" dirty="0"/>
              <a:t>(</a:t>
            </a:r>
            <a:r>
              <a:rPr kumimoji="1" lang="ja-JP" altLang="en-US" b="1" dirty="0"/>
              <a:t>全体の</a:t>
            </a:r>
            <a:r>
              <a:rPr kumimoji="1" lang="en-US" altLang="ja-JP" b="1" dirty="0"/>
              <a:t>33%)</a:t>
            </a:r>
            <a:r>
              <a:rPr kumimoji="1" lang="ja-JP" altLang="en-US" b="1" dirty="0"/>
              <a:t>について：</a:t>
            </a:r>
            <a:br>
              <a:rPr lang="en-US" altLang="ja-JP" b="1" dirty="0"/>
            </a:br>
            <a:r>
              <a:rPr kumimoji="1" lang="ja-JP" altLang="en-US" dirty="0"/>
              <a:t>非表示の空間の認知空間の意識水準が高く，その視覚情報を脳内で維持したまま知覚空間を認知し，</a:t>
            </a:r>
            <a:r>
              <a:rPr kumimoji="1" lang="en-US" altLang="ja-JP" dirty="0"/>
              <a:t>2</a:t>
            </a:r>
            <a:r>
              <a:rPr kumimoji="1" lang="ja-JP" altLang="en-US" dirty="0"/>
              <a:t>つの認知空間が融合した．つまり，</a:t>
            </a:r>
            <a:r>
              <a:rPr kumimoji="1" lang="ja-JP" altLang="en-US" b="1" dirty="0"/>
              <a:t>身体位置を維持</a:t>
            </a:r>
            <a:r>
              <a:rPr kumimoji="1" lang="ja-JP" altLang="en-US" dirty="0"/>
              <a:t>したまま</a:t>
            </a:r>
            <a:r>
              <a:rPr kumimoji="1" lang="en-US" altLang="ja-JP" dirty="0"/>
              <a:t>2</a:t>
            </a:r>
            <a:r>
              <a:rPr lang="ja-JP" altLang="en-US" dirty="0"/>
              <a:t>箇所の空間を引き寄せている．</a:t>
            </a:r>
            <a:endParaRPr kumimoji="1" lang="ja-JP" altLang="en-US" dirty="0"/>
          </a:p>
        </p:txBody>
      </p:sp>
      <p:sp>
        <p:nvSpPr>
          <p:cNvPr id="4" name="日付プレースホルダー 3">
            <a:extLst>
              <a:ext uri="{FF2B5EF4-FFF2-40B4-BE49-F238E27FC236}">
                <a16:creationId xmlns:a16="http://schemas.microsoft.com/office/drawing/2014/main" id="{1BBEB5EA-A8FB-F5B8-5B31-D4EE39ABDE6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F08A78-B57D-2D9D-6F46-AB172A775EF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AC65468-841C-58E4-8D5B-AFA23A949BB0}"/>
              </a:ext>
            </a:extLst>
          </p:cNvPr>
          <p:cNvSpPr>
            <a:spLocks noGrp="1"/>
          </p:cNvSpPr>
          <p:nvPr>
            <p:ph type="sldNum" sz="quarter" idx="12"/>
          </p:nvPr>
        </p:nvSpPr>
        <p:spPr/>
        <p:txBody>
          <a:bodyPr/>
          <a:lstStyle/>
          <a:p>
            <a:fld id="{28498C4A-281D-456F-B1B5-DFF3FFC7FCB3}" type="slidenum">
              <a:rPr kumimoji="1" lang="ja-JP" altLang="en-US" smtClean="0"/>
              <a:t>16</a:t>
            </a:fld>
            <a:endParaRPr kumimoji="1" lang="ja-JP" altLang="en-US"/>
          </a:p>
        </p:txBody>
      </p:sp>
      <p:pic>
        <p:nvPicPr>
          <p:cNvPr id="8" name="グラフィックス 7">
            <a:extLst>
              <a:ext uri="{FF2B5EF4-FFF2-40B4-BE49-F238E27FC236}">
                <a16:creationId xmlns:a16="http://schemas.microsoft.com/office/drawing/2014/main" id="{06133105-06A1-D4EB-0950-5CDBD9D305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4633" y="4106754"/>
            <a:ext cx="4778248" cy="1884637"/>
          </a:xfrm>
          <a:prstGeom prst="rect">
            <a:avLst/>
          </a:prstGeom>
        </p:spPr>
      </p:pic>
      <p:sp>
        <p:nvSpPr>
          <p:cNvPr id="9" name="テキスト ボックス 8">
            <a:extLst>
              <a:ext uri="{FF2B5EF4-FFF2-40B4-BE49-F238E27FC236}">
                <a16:creationId xmlns:a16="http://schemas.microsoft.com/office/drawing/2014/main" id="{97E3FE9A-7E23-FAF4-D062-C808C226DDF5}"/>
              </a:ext>
            </a:extLst>
          </p:cNvPr>
          <p:cNvSpPr txBox="1"/>
          <p:nvPr/>
        </p:nvSpPr>
        <p:spPr>
          <a:xfrm rot="16200000">
            <a:off x="1329650" y="4764887"/>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10" name="テキスト ボックス 9">
            <a:extLst>
              <a:ext uri="{FF2B5EF4-FFF2-40B4-BE49-F238E27FC236}">
                <a16:creationId xmlns:a16="http://schemas.microsoft.com/office/drawing/2014/main" id="{42E708CD-95BF-AF43-DB6B-ED66FCD997C5}"/>
              </a:ext>
            </a:extLst>
          </p:cNvPr>
          <p:cNvSpPr txBox="1"/>
          <p:nvPr/>
        </p:nvSpPr>
        <p:spPr>
          <a:xfrm>
            <a:off x="7296428" y="5237861"/>
            <a:ext cx="4008375"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6" name="テキスト ボックス 15">
            <a:extLst>
              <a:ext uri="{FF2B5EF4-FFF2-40B4-BE49-F238E27FC236}">
                <a16:creationId xmlns:a16="http://schemas.microsoft.com/office/drawing/2014/main" id="{E6C55E6A-AA3F-47BB-849E-2F46632DD8A2}"/>
              </a:ext>
            </a:extLst>
          </p:cNvPr>
          <p:cNvSpPr txBox="1"/>
          <p:nvPr/>
        </p:nvSpPr>
        <p:spPr>
          <a:xfrm>
            <a:off x="7253504" y="4611000"/>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7" name="正方形/長方形 16">
            <a:extLst>
              <a:ext uri="{FF2B5EF4-FFF2-40B4-BE49-F238E27FC236}">
                <a16:creationId xmlns:a16="http://schemas.microsoft.com/office/drawing/2014/main" id="{4900249A-1D31-1092-E998-BAA01EE0CB7C}"/>
              </a:ext>
            </a:extLst>
          </p:cNvPr>
          <p:cNvSpPr/>
          <p:nvPr/>
        </p:nvSpPr>
        <p:spPr>
          <a:xfrm>
            <a:off x="7145320" y="5264423"/>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7ABF31D-233B-7D13-3E43-A2C3D78D61F4}"/>
              </a:ext>
            </a:extLst>
          </p:cNvPr>
          <p:cNvSpPr/>
          <p:nvPr/>
        </p:nvSpPr>
        <p:spPr>
          <a:xfrm>
            <a:off x="7137655" y="4652441"/>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36CE80-1F34-FC20-C51E-A279ED585181}"/>
              </a:ext>
            </a:extLst>
          </p:cNvPr>
          <p:cNvSpPr txBox="1"/>
          <p:nvPr/>
        </p:nvSpPr>
        <p:spPr>
          <a:xfrm>
            <a:off x="2659999" y="5810768"/>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23" name="テキスト ボックス 22">
            <a:extLst>
              <a:ext uri="{FF2B5EF4-FFF2-40B4-BE49-F238E27FC236}">
                <a16:creationId xmlns:a16="http://schemas.microsoft.com/office/drawing/2014/main" id="{1FAA4A0E-594E-4D59-D417-3745BC932820}"/>
              </a:ext>
            </a:extLst>
          </p:cNvPr>
          <p:cNvSpPr txBox="1"/>
          <p:nvPr/>
        </p:nvSpPr>
        <p:spPr>
          <a:xfrm>
            <a:off x="3767758" y="5810768"/>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24" name="テキスト ボックス 23">
            <a:extLst>
              <a:ext uri="{FF2B5EF4-FFF2-40B4-BE49-F238E27FC236}">
                <a16:creationId xmlns:a16="http://schemas.microsoft.com/office/drawing/2014/main" id="{41F3193C-611B-AC26-D4CC-7F47E138C431}"/>
              </a:ext>
            </a:extLst>
          </p:cNvPr>
          <p:cNvSpPr txBox="1"/>
          <p:nvPr/>
        </p:nvSpPr>
        <p:spPr>
          <a:xfrm>
            <a:off x="5342719" y="5810768"/>
            <a:ext cx="2139169"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7" name="四角形: 角を丸くする 6">
            <a:extLst>
              <a:ext uri="{FF2B5EF4-FFF2-40B4-BE49-F238E27FC236}">
                <a16:creationId xmlns:a16="http://schemas.microsoft.com/office/drawing/2014/main" id="{7E961F71-91D9-89C1-4F25-B57F16CFC49A}"/>
              </a:ext>
            </a:extLst>
          </p:cNvPr>
          <p:cNvSpPr/>
          <p:nvPr/>
        </p:nvSpPr>
        <p:spPr>
          <a:xfrm>
            <a:off x="2784499"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7629F344-21D1-F868-721F-1F79FCFBB33B}"/>
              </a:ext>
            </a:extLst>
          </p:cNvPr>
          <p:cNvSpPr/>
          <p:nvPr/>
        </p:nvSpPr>
        <p:spPr>
          <a:xfrm>
            <a:off x="5675218" y="3948139"/>
            <a:ext cx="1452563" cy="2530968"/>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74285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29D8-ED00-0142-11DF-FDE264C4871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FAC293-8DB0-53C4-7ABD-A9D3A4DCB58B}"/>
              </a:ext>
            </a:extLst>
          </p:cNvPr>
          <p:cNvSpPr>
            <a:spLocks noGrp="1"/>
          </p:cNvSpPr>
          <p:nvPr>
            <p:ph type="title"/>
          </p:nvPr>
        </p:nvSpPr>
        <p:spPr/>
        <p:txBody>
          <a:bodyPr/>
          <a:lstStyle/>
          <a:p>
            <a:r>
              <a:rPr kumimoji="1" lang="ja-JP" altLang="en-US" dirty="0"/>
              <a:t>身体と空間認知の結果（条件</a:t>
            </a:r>
            <a:r>
              <a:rPr lang="en-US" altLang="ja-JP" dirty="0"/>
              <a:t>B</a:t>
            </a:r>
            <a:r>
              <a:rPr lang="ja-JP" altLang="en-US" dirty="0"/>
              <a:t>）と</a:t>
            </a:r>
            <a:r>
              <a:rPr kumimoji="1" lang="ja-JP" altLang="en-US" dirty="0"/>
              <a:t>考察</a:t>
            </a:r>
          </a:p>
        </p:txBody>
      </p:sp>
      <p:sp>
        <p:nvSpPr>
          <p:cNvPr id="3" name="コンテンツ プレースホルダー 2">
            <a:extLst>
              <a:ext uri="{FF2B5EF4-FFF2-40B4-BE49-F238E27FC236}">
                <a16:creationId xmlns:a16="http://schemas.microsoft.com/office/drawing/2014/main" id="{DB732297-BA9A-5217-F1D2-DAECB524C604}"/>
              </a:ext>
            </a:extLst>
          </p:cNvPr>
          <p:cNvSpPr>
            <a:spLocks noGrp="1"/>
          </p:cNvSpPr>
          <p:nvPr>
            <p:ph idx="1"/>
          </p:nvPr>
        </p:nvSpPr>
        <p:spPr>
          <a:xfrm>
            <a:off x="838201" y="1207008"/>
            <a:ext cx="10587360" cy="2411887"/>
          </a:xfrm>
        </p:spPr>
        <p:txBody>
          <a:bodyPr>
            <a:noAutofit/>
          </a:bodyPr>
          <a:lstStyle/>
          <a:p>
            <a:r>
              <a:rPr lang="en-US" altLang="ja-JP" b="1" dirty="0"/>
              <a:t>B</a:t>
            </a:r>
            <a:r>
              <a:rPr kumimoji="1" lang="ja-JP" altLang="en-US" b="1" dirty="0"/>
              <a:t>条件の結果</a:t>
            </a:r>
            <a:r>
              <a:rPr lang="en-US" altLang="ja-JP" b="1" dirty="0"/>
              <a:t>:</a:t>
            </a:r>
            <a:r>
              <a:rPr kumimoji="1" lang="en-US" altLang="ja-JP" dirty="0"/>
              <a:t>2</a:t>
            </a:r>
            <a:r>
              <a:rPr kumimoji="1" lang="ja-JP" altLang="en-US" dirty="0"/>
              <a:t>つの</a:t>
            </a:r>
            <a:r>
              <a:rPr lang="ja-JP" altLang="en-US" dirty="0"/>
              <a:t>遠隔</a:t>
            </a:r>
            <a:r>
              <a:rPr lang="ja-JP" altLang="en-US" b="1" dirty="0">
                <a:solidFill>
                  <a:schemeClr val="accent1"/>
                </a:solidFill>
              </a:rPr>
              <a:t>空間が融合</a:t>
            </a:r>
            <a:r>
              <a:rPr lang="ja-JP" altLang="en-US" dirty="0"/>
              <a:t>した空間に存在する感覚を持つ傾向．</a:t>
            </a:r>
            <a:endParaRPr lang="en-US" altLang="ja-JP" dirty="0"/>
          </a:p>
          <a:p>
            <a:pPr lvl="1"/>
            <a:r>
              <a:rPr lang="ja-JP" altLang="en-US" b="1" dirty="0">
                <a:solidFill>
                  <a:schemeClr val="accent1"/>
                </a:solidFill>
              </a:rPr>
              <a:t>空間が融合した</a:t>
            </a:r>
            <a:r>
              <a:rPr lang="ja-JP" altLang="en-US" b="1" dirty="0"/>
              <a:t>と回答した参加者</a:t>
            </a:r>
            <a:r>
              <a:rPr lang="en-US" altLang="ja-JP" b="1" dirty="0"/>
              <a:t>(</a:t>
            </a:r>
            <a:r>
              <a:rPr lang="ja-JP" altLang="en-US" b="1" dirty="0"/>
              <a:t>全体の</a:t>
            </a:r>
            <a:r>
              <a:rPr lang="en-US" altLang="ja-JP" b="1" dirty="0"/>
              <a:t>60%)</a:t>
            </a:r>
            <a:r>
              <a:rPr lang="ja-JP" altLang="en-US" b="1" dirty="0"/>
              <a:t>について：</a:t>
            </a:r>
            <a:br>
              <a:rPr lang="en-US" altLang="ja-JP" b="1" dirty="0"/>
            </a:br>
            <a:r>
              <a:rPr lang="ja-JP" altLang="en-US" b="1" dirty="0"/>
              <a:t>身体位置を維持</a:t>
            </a:r>
            <a:r>
              <a:rPr lang="ja-JP" altLang="en-US" dirty="0"/>
              <a:t>したまま遠隔の</a:t>
            </a:r>
            <a:r>
              <a:rPr lang="en-US" altLang="ja-JP" dirty="0"/>
              <a:t>2</a:t>
            </a:r>
            <a:r>
              <a:rPr lang="ja-JP" altLang="en-US" dirty="0"/>
              <a:t>空間が融合した</a:t>
            </a:r>
            <a:r>
              <a:rPr lang="en-US" altLang="ja-JP" dirty="0"/>
              <a:t>1</a:t>
            </a:r>
            <a:r>
              <a:rPr lang="ja-JP" altLang="en-US" dirty="0"/>
              <a:t>つの空間に</a:t>
            </a:r>
            <a:r>
              <a:rPr lang="en-US" altLang="ja-JP" b="1" dirty="0"/>
              <a:t>1</a:t>
            </a:r>
            <a:r>
              <a:rPr lang="ja-JP" altLang="en-US" b="1" dirty="0"/>
              <a:t>つの分身が存在</a:t>
            </a:r>
            <a:r>
              <a:rPr lang="ja-JP" altLang="en-US" dirty="0"/>
              <a:t>する感覚が強くなった．</a:t>
            </a:r>
            <a:endParaRPr lang="en-US" altLang="ja-JP" dirty="0"/>
          </a:p>
          <a:p>
            <a:pPr lvl="1"/>
            <a:r>
              <a:rPr kumimoji="1" lang="ja-JP" altLang="en-US" b="1" dirty="0">
                <a:solidFill>
                  <a:schemeClr val="accent4"/>
                </a:solidFill>
              </a:rPr>
              <a:t>分身して存在した</a:t>
            </a:r>
            <a:r>
              <a:rPr kumimoji="1" lang="ja-JP" altLang="en-US" b="1" dirty="0"/>
              <a:t>と回答 </a:t>
            </a:r>
            <a:r>
              <a:rPr kumimoji="1" lang="en-US" altLang="ja-JP" b="1" dirty="0"/>
              <a:t>(</a:t>
            </a:r>
            <a:r>
              <a:rPr kumimoji="1" lang="ja-JP" altLang="en-US" b="1" dirty="0"/>
              <a:t>全体の</a:t>
            </a:r>
            <a:r>
              <a:rPr kumimoji="1" lang="en-US" altLang="ja-JP" b="1" dirty="0"/>
              <a:t>40%)</a:t>
            </a:r>
            <a:r>
              <a:rPr lang="ja-JP" altLang="en-US" b="1" dirty="0"/>
              <a:t>について</a:t>
            </a:r>
            <a:r>
              <a:rPr kumimoji="1" lang="ja-JP" altLang="en-US" dirty="0"/>
              <a:t>：</a:t>
            </a:r>
            <a:br>
              <a:rPr kumimoji="1" lang="en-US" altLang="ja-JP" dirty="0"/>
            </a:br>
            <a:r>
              <a:rPr kumimoji="1" lang="ja-JP" altLang="en-US" dirty="0"/>
              <a:t>知覚されているオーバーレイ画像は，</a:t>
            </a:r>
            <a:r>
              <a:rPr kumimoji="1" lang="en-US" altLang="ja-JP" dirty="0"/>
              <a:t>1</a:t>
            </a:r>
            <a:r>
              <a:rPr kumimoji="1" lang="ja-JP" altLang="en-US" dirty="0"/>
              <a:t>つの融合空間ではなく</a:t>
            </a:r>
            <a:r>
              <a:rPr kumimoji="1" lang="en-US" altLang="ja-JP" dirty="0"/>
              <a:t>2</a:t>
            </a:r>
            <a:r>
              <a:rPr lang="ja-JP" altLang="en-US" dirty="0"/>
              <a:t>つ</a:t>
            </a:r>
            <a:r>
              <a:rPr kumimoji="1" lang="ja-JP" altLang="en-US" dirty="0"/>
              <a:t>の離れた空間を同時に知覚しているみなす感覚を意味している．</a:t>
            </a:r>
            <a:r>
              <a:rPr kumimoji="1" lang="ja-JP" altLang="en-US" b="1" dirty="0"/>
              <a:t>空間が身体位置</a:t>
            </a:r>
            <a:r>
              <a:rPr kumimoji="1" lang="ja-JP" altLang="en-US" dirty="0"/>
              <a:t>を決定．</a:t>
            </a:r>
          </a:p>
        </p:txBody>
      </p:sp>
      <p:sp>
        <p:nvSpPr>
          <p:cNvPr id="4" name="日付プレースホルダー 3">
            <a:extLst>
              <a:ext uri="{FF2B5EF4-FFF2-40B4-BE49-F238E27FC236}">
                <a16:creationId xmlns:a16="http://schemas.microsoft.com/office/drawing/2014/main" id="{3D3461C2-23B5-EA92-B866-3301ADD8CAF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54DAF5E1-F554-7206-649E-4FA78A0D8444}"/>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C0E9667A-0B31-8A0A-D07C-CEA738BE4D2C}"/>
              </a:ext>
            </a:extLst>
          </p:cNvPr>
          <p:cNvSpPr>
            <a:spLocks noGrp="1"/>
          </p:cNvSpPr>
          <p:nvPr>
            <p:ph type="sldNum" sz="quarter" idx="12"/>
          </p:nvPr>
        </p:nvSpPr>
        <p:spPr/>
        <p:txBody>
          <a:bodyPr/>
          <a:lstStyle/>
          <a:p>
            <a:fld id="{28498C4A-281D-456F-B1B5-DFF3FFC7FCB3}" type="slidenum">
              <a:rPr kumimoji="1" lang="ja-JP" altLang="en-US" smtClean="0"/>
              <a:t>17</a:t>
            </a:fld>
            <a:endParaRPr kumimoji="1" lang="ja-JP" altLang="en-US"/>
          </a:p>
        </p:txBody>
      </p:sp>
      <p:pic>
        <p:nvPicPr>
          <p:cNvPr id="7" name="グラフィックス 6">
            <a:extLst>
              <a:ext uri="{FF2B5EF4-FFF2-40B4-BE49-F238E27FC236}">
                <a16:creationId xmlns:a16="http://schemas.microsoft.com/office/drawing/2014/main" id="{C7093110-E26F-5E09-D29E-5B3E52E5BD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1089" y="4140620"/>
            <a:ext cx="4778248" cy="1884637"/>
          </a:xfrm>
          <a:prstGeom prst="rect">
            <a:avLst/>
          </a:prstGeom>
        </p:spPr>
      </p:pic>
      <p:sp>
        <p:nvSpPr>
          <p:cNvPr id="8" name="テキスト ボックス 7">
            <a:extLst>
              <a:ext uri="{FF2B5EF4-FFF2-40B4-BE49-F238E27FC236}">
                <a16:creationId xmlns:a16="http://schemas.microsoft.com/office/drawing/2014/main" id="{ED541011-0700-C5DC-6EC4-090ED05C35D5}"/>
              </a:ext>
            </a:extLst>
          </p:cNvPr>
          <p:cNvSpPr txBox="1"/>
          <p:nvPr/>
        </p:nvSpPr>
        <p:spPr>
          <a:xfrm rot="16200000">
            <a:off x="1286106" y="4798753"/>
            <a:ext cx="1325563" cy="338554"/>
          </a:xfrm>
          <a:prstGeom prst="rect">
            <a:avLst/>
          </a:prstGeom>
          <a:noFill/>
        </p:spPr>
        <p:txBody>
          <a:bodyPr wrap="square" rtlCol="0">
            <a:spAutoFit/>
          </a:bodyPr>
          <a:lstStyle/>
          <a:p>
            <a:r>
              <a:rPr lang="ja-JP" altLang="en-US" sz="1600" b="1" dirty="0"/>
              <a:t>内訳（</a:t>
            </a:r>
            <a:r>
              <a:rPr lang="en-US" altLang="ja-JP" sz="1600" b="1" dirty="0"/>
              <a:t>%</a:t>
            </a:r>
            <a:r>
              <a:rPr lang="ja-JP" altLang="en-US" sz="1600" b="1" dirty="0"/>
              <a:t>）</a:t>
            </a:r>
            <a:endParaRPr kumimoji="1" lang="en-US" altLang="ja-JP" sz="1600" b="1" dirty="0"/>
          </a:p>
        </p:txBody>
      </p:sp>
      <p:sp>
        <p:nvSpPr>
          <p:cNvPr id="9" name="テキスト ボックス 8">
            <a:extLst>
              <a:ext uri="{FF2B5EF4-FFF2-40B4-BE49-F238E27FC236}">
                <a16:creationId xmlns:a16="http://schemas.microsoft.com/office/drawing/2014/main" id="{96098124-DA10-BD73-2865-3E7404830358}"/>
              </a:ext>
            </a:extLst>
          </p:cNvPr>
          <p:cNvSpPr txBox="1"/>
          <p:nvPr/>
        </p:nvSpPr>
        <p:spPr>
          <a:xfrm>
            <a:off x="7252884" y="5271727"/>
            <a:ext cx="3840870" cy="369332"/>
          </a:xfrm>
          <a:prstGeom prst="rect">
            <a:avLst/>
          </a:prstGeom>
          <a:noFill/>
        </p:spPr>
        <p:txBody>
          <a:bodyPr wrap="square" rtlCol="0">
            <a:spAutoFit/>
          </a:bodyPr>
          <a:lstStyle/>
          <a:p>
            <a:r>
              <a:rPr lang="ja-JP" altLang="en-US" sz="1800" b="1" dirty="0"/>
              <a:t>２つの遠隔空間に</a:t>
            </a:r>
            <a:r>
              <a:rPr lang="ja-JP" altLang="en-US" sz="1800" b="1" dirty="0">
                <a:solidFill>
                  <a:srgbClr val="FFC000"/>
                </a:solidFill>
              </a:rPr>
              <a:t>分身</a:t>
            </a:r>
            <a:r>
              <a:rPr lang="ja-JP" altLang="en-US" sz="1800" b="1" dirty="0"/>
              <a:t>した感覚</a:t>
            </a:r>
            <a:endParaRPr kumimoji="1" lang="ja-JP" altLang="en-US" b="1" dirty="0"/>
          </a:p>
        </p:txBody>
      </p:sp>
      <p:sp>
        <p:nvSpPr>
          <p:cNvPr id="10" name="テキスト ボックス 9">
            <a:extLst>
              <a:ext uri="{FF2B5EF4-FFF2-40B4-BE49-F238E27FC236}">
                <a16:creationId xmlns:a16="http://schemas.microsoft.com/office/drawing/2014/main" id="{A21FDA19-2940-FB0B-63AF-247EC1EF0B3C}"/>
              </a:ext>
            </a:extLst>
          </p:cNvPr>
          <p:cNvSpPr txBox="1"/>
          <p:nvPr/>
        </p:nvSpPr>
        <p:spPr>
          <a:xfrm>
            <a:off x="7209960" y="4644866"/>
            <a:ext cx="4051299" cy="646331"/>
          </a:xfrm>
          <a:prstGeom prst="rect">
            <a:avLst/>
          </a:prstGeom>
          <a:noFill/>
        </p:spPr>
        <p:txBody>
          <a:bodyPr wrap="square" rtlCol="0">
            <a:spAutoFit/>
          </a:bodyPr>
          <a:lstStyle/>
          <a:p>
            <a:r>
              <a:rPr lang="ja-JP" altLang="en-US" sz="1800" b="1" dirty="0"/>
              <a:t>２つの遠隔</a:t>
            </a:r>
            <a:r>
              <a:rPr lang="ja-JP" altLang="en-US" sz="1800" b="1" dirty="0">
                <a:solidFill>
                  <a:schemeClr val="accent1"/>
                </a:solidFill>
              </a:rPr>
              <a:t>空間が融合</a:t>
            </a:r>
            <a:r>
              <a:rPr lang="ja-JP" altLang="en-US" sz="1800" b="1" dirty="0"/>
              <a:t>した空間に存在する感覚</a:t>
            </a:r>
            <a:endParaRPr kumimoji="1" lang="ja-JP" altLang="en-US" b="1" dirty="0"/>
          </a:p>
        </p:txBody>
      </p:sp>
      <p:sp>
        <p:nvSpPr>
          <p:cNvPr id="11" name="正方形/長方形 10">
            <a:extLst>
              <a:ext uri="{FF2B5EF4-FFF2-40B4-BE49-F238E27FC236}">
                <a16:creationId xmlns:a16="http://schemas.microsoft.com/office/drawing/2014/main" id="{2B9959B8-FD1B-C2E0-0D8F-F67593F666CB}"/>
              </a:ext>
            </a:extLst>
          </p:cNvPr>
          <p:cNvSpPr/>
          <p:nvPr/>
        </p:nvSpPr>
        <p:spPr>
          <a:xfrm>
            <a:off x="7101776" y="5298289"/>
            <a:ext cx="177830" cy="237204"/>
          </a:xfrm>
          <a:prstGeom prst="rect">
            <a:avLst/>
          </a:prstGeom>
          <a:solidFill>
            <a:srgbClr val="FFD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191A4E1-B16F-B831-5E58-CAC0188B651F}"/>
              </a:ext>
            </a:extLst>
          </p:cNvPr>
          <p:cNvSpPr/>
          <p:nvPr/>
        </p:nvSpPr>
        <p:spPr>
          <a:xfrm>
            <a:off x="7094111" y="4686307"/>
            <a:ext cx="177830" cy="237204"/>
          </a:xfrm>
          <a:prstGeom prst="rect">
            <a:avLst/>
          </a:prstGeom>
          <a:solidFill>
            <a:srgbClr val="8FAA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97431F3-DED5-D3E2-BEBD-7AEE040323CB}"/>
              </a:ext>
            </a:extLst>
          </p:cNvPr>
          <p:cNvSpPr txBox="1"/>
          <p:nvPr/>
        </p:nvSpPr>
        <p:spPr>
          <a:xfrm>
            <a:off x="2616455" y="5844634"/>
            <a:ext cx="1588423" cy="646331"/>
          </a:xfrm>
          <a:prstGeom prst="rect">
            <a:avLst/>
          </a:prstGeom>
          <a:noFill/>
        </p:spPr>
        <p:txBody>
          <a:bodyPr wrap="square" rtlCol="0">
            <a:spAutoFit/>
          </a:bodyPr>
          <a:lstStyle/>
          <a:p>
            <a:pPr algn="ctr"/>
            <a:r>
              <a:rPr kumimoji="1" lang="en-US" altLang="ja-JP" b="1" dirty="0"/>
              <a:t>A</a:t>
            </a:r>
            <a:r>
              <a:rPr kumimoji="1" lang="ja-JP" altLang="en-US" b="1" dirty="0"/>
              <a:t>条件</a:t>
            </a:r>
            <a:br>
              <a:rPr kumimoji="1" lang="en-US" altLang="ja-JP" b="1" dirty="0"/>
            </a:br>
            <a:r>
              <a:rPr kumimoji="1" lang="ja-JP" altLang="en-US" b="1" dirty="0"/>
              <a:t>手動切替映像</a:t>
            </a:r>
            <a:endParaRPr kumimoji="1" lang="en-US" altLang="ja-JP" b="1" dirty="0"/>
          </a:p>
        </p:txBody>
      </p:sp>
      <p:sp>
        <p:nvSpPr>
          <p:cNvPr id="14" name="テキスト ボックス 13">
            <a:extLst>
              <a:ext uri="{FF2B5EF4-FFF2-40B4-BE49-F238E27FC236}">
                <a16:creationId xmlns:a16="http://schemas.microsoft.com/office/drawing/2014/main" id="{A5E9F127-349B-6907-EF38-78AE8D9FD469}"/>
              </a:ext>
            </a:extLst>
          </p:cNvPr>
          <p:cNvSpPr txBox="1"/>
          <p:nvPr/>
        </p:nvSpPr>
        <p:spPr>
          <a:xfrm>
            <a:off x="3724214" y="5844634"/>
            <a:ext cx="2454482" cy="646331"/>
          </a:xfrm>
          <a:prstGeom prst="rect">
            <a:avLst/>
          </a:prstGeom>
          <a:noFill/>
        </p:spPr>
        <p:txBody>
          <a:bodyPr wrap="square" rtlCol="0">
            <a:spAutoFit/>
          </a:bodyPr>
          <a:lstStyle/>
          <a:p>
            <a:pPr algn="ctr"/>
            <a:r>
              <a:rPr kumimoji="1" lang="en-US" altLang="ja-JP" b="1" dirty="0"/>
              <a:t>B</a:t>
            </a:r>
            <a:r>
              <a:rPr kumimoji="1" lang="ja-JP" altLang="en-US" b="1" dirty="0"/>
              <a:t>条件</a:t>
            </a:r>
            <a:endParaRPr kumimoji="1" lang="en-US" altLang="ja-JP" b="1" dirty="0"/>
          </a:p>
          <a:p>
            <a:pPr algn="ctr"/>
            <a:r>
              <a:rPr kumimoji="1" lang="ja-JP" altLang="en-US" b="1" dirty="0"/>
              <a:t>重点重畳映像</a:t>
            </a:r>
            <a:endParaRPr kumimoji="1" lang="en-US" altLang="ja-JP" b="1" dirty="0"/>
          </a:p>
        </p:txBody>
      </p:sp>
      <p:sp>
        <p:nvSpPr>
          <p:cNvPr id="15" name="テキスト ボックス 14">
            <a:extLst>
              <a:ext uri="{FF2B5EF4-FFF2-40B4-BE49-F238E27FC236}">
                <a16:creationId xmlns:a16="http://schemas.microsoft.com/office/drawing/2014/main" id="{21793654-DFE2-F16E-0371-FB4AD6F9E28B}"/>
              </a:ext>
            </a:extLst>
          </p:cNvPr>
          <p:cNvSpPr txBox="1"/>
          <p:nvPr/>
        </p:nvSpPr>
        <p:spPr>
          <a:xfrm>
            <a:off x="5299175" y="5844634"/>
            <a:ext cx="2454482" cy="646331"/>
          </a:xfrm>
          <a:prstGeom prst="rect">
            <a:avLst/>
          </a:prstGeom>
          <a:noFill/>
        </p:spPr>
        <p:txBody>
          <a:bodyPr wrap="square" rtlCol="0">
            <a:spAutoFit/>
          </a:bodyPr>
          <a:lstStyle/>
          <a:p>
            <a:pPr algn="ctr"/>
            <a:r>
              <a:rPr kumimoji="1" lang="en-US" altLang="ja-JP" b="1" dirty="0"/>
              <a:t>C</a:t>
            </a:r>
            <a:r>
              <a:rPr kumimoji="1" lang="ja-JP" altLang="en-US" b="1" dirty="0"/>
              <a:t>条件</a:t>
            </a:r>
            <a:endParaRPr kumimoji="1" lang="en-US" altLang="ja-JP" b="1" dirty="0"/>
          </a:p>
          <a:p>
            <a:pPr algn="ctr"/>
            <a:r>
              <a:rPr kumimoji="1" lang="ja-JP" altLang="en-US" b="1" dirty="0"/>
              <a:t>自動切替映像</a:t>
            </a:r>
            <a:endParaRPr kumimoji="1" lang="en-US" altLang="ja-JP" b="1" dirty="0"/>
          </a:p>
        </p:txBody>
      </p:sp>
      <p:sp>
        <p:nvSpPr>
          <p:cNvPr id="16" name="四角形: 角を丸くする 15">
            <a:extLst>
              <a:ext uri="{FF2B5EF4-FFF2-40B4-BE49-F238E27FC236}">
                <a16:creationId xmlns:a16="http://schemas.microsoft.com/office/drawing/2014/main" id="{F733191D-1417-1AF8-1822-94BE15B6ECC3}"/>
              </a:ext>
            </a:extLst>
          </p:cNvPr>
          <p:cNvSpPr/>
          <p:nvPr/>
        </p:nvSpPr>
        <p:spPr>
          <a:xfrm>
            <a:off x="4204878" y="4072745"/>
            <a:ext cx="1452563" cy="245664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145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644A2-1BEB-428A-F701-2D2C7A5664F3}"/>
              </a:ext>
            </a:extLst>
          </p:cNvPr>
          <p:cNvSpPr>
            <a:spLocks noGrp="1"/>
          </p:cNvSpPr>
          <p:nvPr>
            <p:ph type="title"/>
          </p:nvPr>
        </p:nvSpPr>
        <p:spPr/>
        <p:txBody>
          <a:bodyPr/>
          <a:lstStyle/>
          <a:p>
            <a:r>
              <a:rPr kumimoji="1" lang="ja-JP" altLang="en-US" dirty="0"/>
              <a:t>考察のまとめ</a:t>
            </a:r>
          </a:p>
        </p:txBody>
      </p:sp>
      <p:sp>
        <p:nvSpPr>
          <p:cNvPr id="3" name="コンテンツ プレースホルダー 2">
            <a:extLst>
              <a:ext uri="{FF2B5EF4-FFF2-40B4-BE49-F238E27FC236}">
                <a16:creationId xmlns:a16="http://schemas.microsoft.com/office/drawing/2014/main" id="{7C2998BF-F639-FAD9-0CBC-7ED6AB5C4758}"/>
              </a:ext>
            </a:extLst>
          </p:cNvPr>
          <p:cNvSpPr>
            <a:spLocks noGrp="1"/>
          </p:cNvSpPr>
          <p:nvPr>
            <p:ph idx="1"/>
          </p:nvPr>
        </p:nvSpPr>
        <p:spPr>
          <a:xfrm>
            <a:off x="838201" y="1207008"/>
            <a:ext cx="10920412" cy="5082955"/>
          </a:xfrm>
        </p:spPr>
        <p:txBody>
          <a:bodyPr>
            <a:noAutofit/>
          </a:bodyPr>
          <a:lstStyle/>
          <a:p>
            <a:pPr>
              <a:lnSpc>
                <a:spcPct val="100000"/>
              </a:lnSpc>
              <a:spcBef>
                <a:spcPts val="1200"/>
              </a:spcBef>
            </a:pPr>
            <a:r>
              <a:rPr kumimoji="1" lang="ja-JP" altLang="en-US" sz="2800" dirty="0"/>
              <a:t>２箇所の空間への没入型テレプレゼンスを提示する場合に，</a:t>
            </a:r>
            <a:br>
              <a:rPr lang="en-US" altLang="ja-JP" sz="2800" dirty="0"/>
            </a:br>
            <a:r>
              <a:rPr kumimoji="1" lang="ja-JP" altLang="en-US" sz="2800" dirty="0"/>
              <a:t>遠隔空間を</a:t>
            </a:r>
            <a:r>
              <a:rPr kumimoji="1" lang="en-US" altLang="ja-JP" sz="2800" b="1" dirty="0"/>
              <a:t>1</a:t>
            </a:r>
            <a:r>
              <a:rPr kumimoji="1" lang="ja-JP" altLang="en-US" sz="2800" b="1" dirty="0"/>
              <a:t>つずつ可視化する形式</a:t>
            </a:r>
            <a:r>
              <a:rPr kumimoji="1" lang="ja-JP" altLang="en-US" sz="2800" dirty="0"/>
              <a:t>と，</a:t>
            </a:r>
            <a:r>
              <a:rPr kumimoji="1" lang="ja-JP" altLang="en-US" sz="2800" b="1" dirty="0"/>
              <a:t>空間を重ねて表示する形式</a:t>
            </a:r>
            <a:r>
              <a:rPr kumimoji="1" lang="ja-JP" altLang="en-US" sz="2800" dirty="0"/>
              <a:t>を比較．</a:t>
            </a:r>
            <a:endParaRPr lang="en-US" altLang="ja-JP" sz="2800" dirty="0"/>
          </a:p>
          <a:p>
            <a:pPr lvl="1">
              <a:lnSpc>
                <a:spcPct val="100000"/>
              </a:lnSpc>
              <a:spcBef>
                <a:spcPts val="1200"/>
              </a:spcBef>
            </a:pPr>
            <a:r>
              <a:rPr kumimoji="1" lang="ja-JP" altLang="en-US" sz="2800" dirty="0"/>
              <a:t>２空間の提示継続性が同時知覚性を高めるため</a:t>
            </a:r>
            <a:br>
              <a:rPr lang="en-US" altLang="ja-JP" sz="2800" dirty="0"/>
            </a:br>
            <a:r>
              <a:rPr lang="ja-JP" altLang="en-US" sz="2800" b="1" dirty="0"/>
              <a:t>空間を重ねて表示する形式</a:t>
            </a:r>
            <a:r>
              <a:rPr lang="ja-JP" altLang="en-US" sz="2800" dirty="0"/>
              <a:t>が</a:t>
            </a:r>
            <a:r>
              <a:rPr lang="ja-JP" altLang="en-US" sz="2800" b="1" dirty="0"/>
              <a:t>同時存在感が高い．</a:t>
            </a:r>
            <a:endParaRPr lang="en-US" altLang="ja-JP" sz="2800" b="1" dirty="0"/>
          </a:p>
          <a:p>
            <a:pPr>
              <a:lnSpc>
                <a:spcPct val="100000"/>
              </a:lnSpc>
              <a:spcBef>
                <a:spcPts val="1200"/>
              </a:spcBef>
            </a:pPr>
            <a:r>
              <a:rPr kumimoji="1" lang="ja-JP" altLang="en-US" sz="2800" dirty="0"/>
              <a:t>２空間の引き寄せで</a:t>
            </a:r>
            <a:r>
              <a:rPr kumimoji="1" lang="ja-JP" altLang="en-US" sz="2800" b="1" dirty="0"/>
              <a:t>身体位置を維持</a:t>
            </a:r>
            <a:r>
              <a:rPr kumimoji="1" lang="ja-JP" altLang="en-US" sz="2800" dirty="0"/>
              <a:t>する か</a:t>
            </a:r>
            <a:br>
              <a:rPr lang="en-US" altLang="ja-JP" sz="2800" dirty="0"/>
            </a:br>
            <a:r>
              <a:rPr lang="en-US" altLang="ja-JP" sz="2800" dirty="0"/>
              <a:t>      </a:t>
            </a:r>
            <a:r>
              <a:rPr kumimoji="1" lang="ja-JP" altLang="en-US" sz="2800" dirty="0"/>
              <a:t>２空間が優位で</a:t>
            </a:r>
            <a:r>
              <a:rPr kumimoji="1" lang="ja-JP" altLang="en-US" sz="2800" b="1" dirty="0"/>
              <a:t>身体位置が分身</a:t>
            </a:r>
            <a:r>
              <a:rPr kumimoji="1" lang="ja-JP" altLang="en-US" sz="2800" dirty="0"/>
              <a:t>する</a:t>
            </a:r>
            <a:r>
              <a:rPr lang="ja-JP" altLang="en-US" sz="2800" dirty="0"/>
              <a:t>かの質問の結果．</a:t>
            </a:r>
            <a:endParaRPr lang="en-US" altLang="ja-JP" sz="2800" dirty="0"/>
          </a:p>
          <a:p>
            <a:pPr lvl="1">
              <a:lnSpc>
                <a:spcPct val="100000"/>
              </a:lnSpc>
              <a:spcBef>
                <a:spcPts val="1200"/>
              </a:spcBef>
            </a:pPr>
            <a:r>
              <a:rPr kumimoji="1" lang="ja-JP" altLang="en-US" sz="2800" b="1" dirty="0"/>
              <a:t>空間を重ねて表示する形式</a:t>
            </a:r>
            <a:r>
              <a:rPr kumimoji="1" lang="ja-JP" altLang="en-US" sz="2800" dirty="0"/>
              <a:t>が身体位置維持の提示法と考えると，</a:t>
            </a:r>
            <a:br>
              <a:rPr kumimoji="1" lang="en-US" altLang="ja-JP" sz="2800" dirty="0"/>
            </a:br>
            <a:r>
              <a:rPr kumimoji="1" lang="en-US" altLang="ja-JP" sz="2800" dirty="0"/>
              <a:t>2</a:t>
            </a:r>
            <a:r>
              <a:rPr kumimoji="1" lang="ja-JP" altLang="en-US" sz="2800" dirty="0"/>
              <a:t>空間が引き寄せられて融合しているという回答が多くなっており，同時存在感の結果と整合する．</a:t>
            </a:r>
            <a:endParaRPr kumimoji="1" lang="en-US" altLang="ja-JP" sz="2800" dirty="0"/>
          </a:p>
        </p:txBody>
      </p:sp>
      <p:sp>
        <p:nvSpPr>
          <p:cNvPr id="4" name="日付プレースホルダー 3">
            <a:extLst>
              <a:ext uri="{FF2B5EF4-FFF2-40B4-BE49-F238E27FC236}">
                <a16:creationId xmlns:a16="http://schemas.microsoft.com/office/drawing/2014/main" id="{A473EB7F-526A-0917-BC26-7CA0A45405AC}"/>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6A807784-2460-178D-6B9B-20003F15880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A2BEACAD-3179-0D1E-8688-1945CCE069D1}"/>
              </a:ext>
            </a:extLst>
          </p:cNvPr>
          <p:cNvSpPr>
            <a:spLocks noGrp="1"/>
          </p:cNvSpPr>
          <p:nvPr>
            <p:ph type="sldNum" sz="quarter" idx="12"/>
          </p:nvPr>
        </p:nvSpPr>
        <p:spPr/>
        <p:txBody>
          <a:bodyPr/>
          <a:lstStyle/>
          <a:p>
            <a:fld id="{28498C4A-281D-456F-B1B5-DFF3FFC7FCB3}" type="slidenum">
              <a:rPr kumimoji="1" lang="ja-JP" altLang="en-US" smtClean="0"/>
              <a:t>18</a:t>
            </a:fld>
            <a:endParaRPr kumimoji="1" lang="ja-JP" altLang="en-US"/>
          </a:p>
        </p:txBody>
      </p:sp>
    </p:spTree>
    <p:extLst>
      <p:ext uri="{BB962C8B-B14F-4D97-AF65-F5344CB8AC3E}">
        <p14:creationId xmlns:p14="http://schemas.microsoft.com/office/powerpoint/2010/main" val="360211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B0C00-F945-D22F-C49E-6F25A385B694}"/>
              </a:ext>
            </a:extLst>
          </p:cNvPr>
          <p:cNvSpPr>
            <a:spLocks noGrp="1"/>
          </p:cNvSpPr>
          <p:nvPr>
            <p:ph type="title"/>
          </p:nvPr>
        </p:nvSpPr>
        <p:spPr/>
        <p:txBody>
          <a:bodyPr/>
          <a:lstStyle/>
          <a:p>
            <a:r>
              <a:rPr kumimoji="1" lang="ja-JP" altLang="en-US" dirty="0"/>
              <a:t>本研究のまとめ</a:t>
            </a:r>
          </a:p>
        </p:txBody>
      </p:sp>
      <p:sp>
        <p:nvSpPr>
          <p:cNvPr id="3" name="コンテンツ プレースホルダー 2">
            <a:extLst>
              <a:ext uri="{FF2B5EF4-FFF2-40B4-BE49-F238E27FC236}">
                <a16:creationId xmlns:a16="http://schemas.microsoft.com/office/drawing/2014/main" id="{131F5434-B0A2-F226-B151-B4532F9B4FAE}"/>
              </a:ext>
            </a:extLst>
          </p:cNvPr>
          <p:cNvSpPr>
            <a:spLocks noGrp="1"/>
          </p:cNvSpPr>
          <p:nvPr>
            <p:ph idx="1"/>
          </p:nvPr>
        </p:nvSpPr>
        <p:spPr/>
        <p:txBody>
          <a:bodyPr>
            <a:noAutofit/>
          </a:bodyPr>
          <a:lstStyle/>
          <a:p>
            <a:pPr>
              <a:lnSpc>
                <a:spcPct val="100000"/>
              </a:lnSpc>
              <a:spcBef>
                <a:spcPts val="1200"/>
              </a:spcBef>
            </a:pPr>
            <a:r>
              <a:rPr kumimoji="1" lang="ja-JP" altLang="en-US" sz="2800" dirty="0"/>
              <a:t>操作者が</a:t>
            </a:r>
            <a:r>
              <a:rPr kumimoji="1" lang="en-US" altLang="ja-JP" sz="2800" dirty="0"/>
              <a:t>2</a:t>
            </a:r>
            <a:r>
              <a:rPr kumimoji="1" lang="ja-JP" altLang="en-US" sz="2800" dirty="0"/>
              <a:t>つの空間をほぼ同時に遠隔体験できる没入型テレプレゼンスシステムを開発し</a:t>
            </a:r>
            <a:r>
              <a:rPr kumimoji="1" lang="ja-JP" altLang="en-US" sz="2800" b="1" dirty="0"/>
              <a:t>多重身体性</a:t>
            </a:r>
            <a:r>
              <a:rPr kumimoji="1" lang="ja-JP" altLang="en-US" sz="2800" dirty="0"/>
              <a:t>に関する実験を行った．</a:t>
            </a:r>
            <a:endParaRPr kumimoji="1" lang="en-US" altLang="ja-JP" sz="2800" dirty="0"/>
          </a:p>
          <a:p>
            <a:pPr>
              <a:lnSpc>
                <a:spcPct val="100000"/>
              </a:lnSpc>
              <a:spcBef>
                <a:spcPts val="1200"/>
              </a:spcBef>
            </a:pPr>
            <a:r>
              <a:rPr kumimoji="1" lang="ja-JP" altLang="en-US" sz="2800" b="1" dirty="0"/>
              <a:t>映像を切替え（時間多重化す）る条件</a:t>
            </a:r>
            <a:r>
              <a:rPr kumimoji="1" lang="ja-JP" altLang="en-US" sz="2800" dirty="0"/>
              <a:t>では</a:t>
            </a:r>
            <a:br>
              <a:rPr kumimoji="1" lang="en-US" altLang="ja-JP" sz="2800" dirty="0"/>
            </a:br>
            <a:r>
              <a:rPr kumimoji="1" lang="ja-JP" altLang="en-US" sz="2800" dirty="0"/>
              <a:t>自分の体が</a:t>
            </a:r>
            <a:r>
              <a:rPr kumimoji="1" lang="en-US" altLang="ja-JP" sz="2800" b="1" dirty="0"/>
              <a:t>2 </a:t>
            </a:r>
            <a:r>
              <a:rPr kumimoji="1" lang="ja-JP" altLang="en-US" sz="2800" b="1" dirty="0"/>
              <a:t>つに分身</a:t>
            </a:r>
            <a:r>
              <a:rPr kumimoji="1" lang="ja-JP" altLang="en-US" sz="2800" dirty="0"/>
              <a:t>していると感じ，</a:t>
            </a:r>
            <a:br>
              <a:rPr kumimoji="1" lang="en-US" altLang="ja-JP" sz="2800" dirty="0"/>
            </a:br>
            <a:r>
              <a:rPr kumimoji="1" lang="ja-JP" altLang="en-US" sz="2800" b="1" dirty="0"/>
              <a:t>重畳提示（空間多重）条件</a:t>
            </a:r>
            <a:r>
              <a:rPr kumimoji="1" lang="ja-JP" altLang="en-US" sz="2800" dirty="0"/>
              <a:t>では </a:t>
            </a:r>
            <a:br>
              <a:rPr kumimoji="1" lang="en-US" altLang="ja-JP" sz="2800" dirty="0"/>
            </a:br>
            <a:r>
              <a:rPr kumimoji="1" lang="en-US" altLang="ja-JP" sz="2800" b="1" dirty="0"/>
              <a:t>2 </a:t>
            </a:r>
            <a:r>
              <a:rPr kumimoji="1" lang="ja-JP" altLang="en-US" sz="2800" b="1" dirty="0"/>
              <a:t>つの遠隔空間が融合し身体位置が維持</a:t>
            </a:r>
            <a:r>
              <a:rPr kumimoji="1" lang="ja-JP" altLang="en-US" sz="2800" dirty="0"/>
              <a:t>されると</a:t>
            </a:r>
            <a:br>
              <a:rPr kumimoji="1" lang="en-US" altLang="ja-JP" sz="2800" dirty="0"/>
            </a:br>
            <a:r>
              <a:rPr kumimoji="1" lang="ja-JP" altLang="en-US" sz="2800" dirty="0"/>
              <a:t>感じられることがわかった．</a:t>
            </a:r>
          </a:p>
          <a:p>
            <a:pPr>
              <a:lnSpc>
                <a:spcPct val="100000"/>
              </a:lnSpc>
              <a:spcBef>
                <a:spcPts val="1200"/>
              </a:spcBef>
            </a:pPr>
            <a:r>
              <a:rPr kumimoji="1" lang="ja-JP" altLang="en-US" sz="2800" dirty="0"/>
              <a:t>今後は</a:t>
            </a:r>
            <a:r>
              <a:rPr kumimoji="1" lang="en-US" altLang="ja-JP" sz="2800" dirty="0"/>
              <a:t>2</a:t>
            </a:r>
            <a:r>
              <a:rPr kumimoji="1" lang="ja-JP" altLang="en-US" sz="2800" dirty="0"/>
              <a:t>体のロボットから，より多くの感覚フィードバック</a:t>
            </a:r>
            <a:br>
              <a:rPr kumimoji="1" lang="en-US" altLang="ja-JP" sz="2800" dirty="0"/>
            </a:br>
            <a:r>
              <a:rPr kumimoji="1" lang="ja-JP" altLang="en-US" sz="2800" dirty="0"/>
              <a:t>を行うことで，同時操作の可能性について検討する．</a:t>
            </a:r>
            <a:endParaRPr kumimoji="1" lang="en-US" altLang="ja-JP" sz="2800" dirty="0"/>
          </a:p>
        </p:txBody>
      </p:sp>
      <p:sp>
        <p:nvSpPr>
          <p:cNvPr id="4" name="日付プレースホルダー 3">
            <a:extLst>
              <a:ext uri="{FF2B5EF4-FFF2-40B4-BE49-F238E27FC236}">
                <a16:creationId xmlns:a16="http://schemas.microsoft.com/office/drawing/2014/main" id="{685A2CA0-FF93-03E6-FA80-D84F561C9D6E}"/>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5CB0CA35-84C0-CD0E-91A5-E2EBBCDEB1C1}"/>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828DA951-0179-046B-45DB-1D237E63597F}"/>
              </a:ext>
            </a:extLst>
          </p:cNvPr>
          <p:cNvSpPr>
            <a:spLocks noGrp="1"/>
          </p:cNvSpPr>
          <p:nvPr>
            <p:ph type="sldNum" sz="quarter" idx="12"/>
          </p:nvPr>
        </p:nvSpPr>
        <p:spPr/>
        <p:txBody>
          <a:bodyPr/>
          <a:lstStyle/>
          <a:p>
            <a:fld id="{28498C4A-281D-456F-B1B5-DFF3FFC7FCB3}" type="slidenum">
              <a:rPr kumimoji="1" lang="ja-JP" altLang="en-US" smtClean="0"/>
              <a:t>19</a:t>
            </a:fld>
            <a:endParaRPr kumimoji="1" lang="ja-JP" altLang="en-US"/>
          </a:p>
        </p:txBody>
      </p:sp>
    </p:spTree>
    <p:extLst>
      <p:ext uri="{BB962C8B-B14F-4D97-AF65-F5344CB8AC3E}">
        <p14:creationId xmlns:p14="http://schemas.microsoft.com/office/powerpoint/2010/main" val="423536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F4250-98A3-F8E6-2CE9-5FD3217C1F87}"/>
              </a:ext>
            </a:extLst>
          </p:cNvPr>
          <p:cNvSpPr>
            <a:spLocks noGrp="1"/>
          </p:cNvSpPr>
          <p:nvPr>
            <p:ph type="title"/>
          </p:nvPr>
        </p:nvSpPr>
        <p:spPr/>
        <p:txBody>
          <a:bodyPr/>
          <a:lstStyle/>
          <a:p>
            <a:r>
              <a:rPr kumimoji="1" lang="ja-JP" altLang="en-US" sz="3600" dirty="0"/>
              <a:t>複数ロボットへのテレプレゼンス</a:t>
            </a:r>
            <a:endParaRPr kumimoji="1" lang="ja-JP" altLang="en-US" dirty="0"/>
          </a:p>
        </p:txBody>
      </p:sp>
      <p:sp>
        <p:nvSpPr>
          <p:cNvPr id="3" name="コンテンツ プレースホルダー 2">
            <a:extLst>
              <a:ext uri="{FF2B5EF4-FFF2-40B4-BE49-F238E27FC236}">
                <a16:creationId xmlns:a16="http://schemas.microsoft.com/office/drawing/2014/main" id="{3EAC86A8-9380-CE5B-13FE-93D5ED28D993}"/>
              </a:ext>
            </a:extLst>
          </p:cNvPr>
          <p:cNvSpPr>
            <a:spLocks noGrp="1"/>
          </p:cNvSpPr>
          <p:nvPr>
            <p:ph idx="1"/>
          </p:nvPr>
        </p:nvSpPr>
        <p:spPr>
          <a:xfrm>
            <a:off x="1028699" y="1023197"/>
            <a:ext cx="10149841" cy="2607029"/>
          </a:xfrm>
        </p:spPr>
        <p:txBody>
          <a:bodyPr>
            <a:noAutofit/>
          </a:bodyPr>
          <a:lstStyle/>
          <a:p>
            <a:pPr>
              <a:lnSpc>
                <a:spcPct val="100000"/>
              </a:lnSpc>
            </a:pPr>
            <a:r>
              <a:rPr lang="ja-JP" altLang="en-US" dirty="0"/>
              <a:t>テレプレゼンスは遠隔地の空間に没入して活動するための技術</a:t>
            </a:r>
            <a:br>
              <a:rPr lang="en-US" altLang="ja-JP" dirty="0"/>
            </a:br>
            <a:r>
              <a:rPr lang="ja-JP" altLang="en-US" dirty="0"/>
              <a:t>（</a:t>
            </a:r>
            <a:r>
              <a:rPr lang="en-US" altLang="ja-JP" dirty="0"/>
              <a:t>80</a:t>
            </a:r>
            <a:r>
              <a:rPr lang="ja-JP" altLang="en-US" dirty="0"/>
              <a:t>年代から提案・研究）</a:t>
            </a:r>
            <a:endParaRPr lang="en-US" altLang="ja-JP" dirty="0"/>
          </a:p>
          <a:p>
            <a:pPr>
              <a:lnSpc>
                <a:spcPct val="100000"/>
              </a:lnSpc>
            </a:pPr>
            <a:r>
              <a:rPr lang="ja-JP" altLang="en-US" b="1" dirty="0"/>
              <a:t>多くのシステムでは</a:t>
            </a:r>
            <a:r>
              <a:rPr lang="en-US" altLang="ja-JP" b="1" dirty="0"/>
              <a:t>1</a:t>
            </a:r>
            <a:r>
              <a:rPr lang="ja-JP" altLang="en-US" b="1" dirty="0"/>
              <a:t>台のロボット</a:t>
            </a:r>
            <a:r>
              <a:rPr lang="ja-JP" altLang="en-US" dirty="0"/>
              <a:t>に没入する構成</a:t>
            </a:r>
            <a:r>
              <a:rPr lang="ja-JP" altLang="en-US" sz="2000" dirty="0"/>
              <a:t>．</a:t>
            </a:r>
            <a:endParaRPr lang="en-US" altLang="ja-JP" sz="2000" dirty="0"/>
          </a:p>
          <a:p>
            <a:pPr>
              <a:lnSpc>
                <a:spcPct val="100000"/>
              </a:lnSpc>
            </a:pPr>
            <a:r>
              <a:rPr lang="ja-JP" altLang="en-US" dirty="0"/>
              <a:t>もし</a:t>
            </a:r>
            <a:r>
              <a:rPr lang="ja-JP" altLang="en-US" b="1" dirty="0"/>
              <a:t>複数のロボットアバタ</a:t>
            </a:r>
            <a:r>
              <a:rPr lang="ja-JP" altLang="en-US" dirty="0"/>
              <a:t>に専門作業者が没入して，複数個所で同時並行的に作業を行うことができれば各個人の生産性の向上に有益．</a:t>
            </a:r>
            <a:br>
              <a:rPr lang="en-US" altLang="ja-JP" dirty="0"/>
            </a:br>
            <a:r>
              <a:rPr lang="ja-JP" altLang="en-US" dirty="0"/>
              <a:t>見学やバーチャル観光で多様な体験を効率的に獲得することにも貢献．</a:t>
            </a:r>
            <a:endParaRPr lang="en-US" altLang="ja-JP" dirty="0"/>
          </a:p>
          <a:p>
            <a:pPr>
              <a:lnSpc>
                <a:spcPct val="100000"/>
              </a:lnSpc>
            </a:pPr>
            <a:endParaRPr kumimoji="1" lang="ja-JP" altLang="en-US" sz="2000" dirty="0"/>
          </a:p>
        </p:txBody>
      </p:sp>
      <p:sp>
        <p:nvSpPr>
          <p:cNvPr id="4" name="日付プレースホルダー 3">
            <a:extLst>
              <a:ext uri="{FF2B5EF4-FFF2-40B4-BE49-F238E27FC236}">
                <a16:creationId xmlns:a16="http://schemas.microsoft.com/office/drawing/2014/main" id="{134CCE78-190C-1AC2-D8F0-7CD2DA7C01D9}"/>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DDF20610-35D8-A179-DDC9-EB3736ACFDD5}"/>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A34F5BF9-E624-7405-3C72-2F78B914C9B7}"/>
              </a:ext>
            </a:extLst>
          </p:cNvPr>
          <p:cNvSpPr>
            <a:spLocks noGrp="1"/>
          </p:cNvSpPr>
          <p:nvPr>
            <p:ph type="sldNum" sz="quarter" idx="12"/>
          </p:nvPr>
        </p:nvSpPr>
        <p:spPr/>
        <p:txBody>
          <a:bodyPr/>
          <a:lstStyle/>
          <a:p>
            <a:fld id="{28498C4A-281D-456F-B1B5-DFF3FFC7FCB3}" type="slidenum">
              <a:rPr kumimoji="1" lang="ja-JP" altLang="en-US" smtClean="0"/>
              <a:t>2</a:t>
            </a:fld>
            <a:endParaRPr kumimoji="1" lang="ja-JP" altLang="en-US"/>
          </a:p>
        </p:txBody>
      </p:sp>
      <p:pic>
        <p:nvPicPr>
          <p:cNvPr id="8" name="図 7" descr="草, 屋外, 建物, バイク が含まれている画像&#10;&#10;自動的に生成された説明">
            <a:extLst>
              <a:ext uri="{FF2B5EF4-FFF2-40B4-BE49-F238E27FC236}">
                <a16:creationId xmlns:a16="http://schemas.microsoft.com/office/drawing/2014/main" id="{40FD6B54-34DA-BE1B-2FEF-FC4637FF43D8}"/>
              </a:ext>
            </a:extLst>
          </p:cNvPr>
          <p:cNvPicPr>
            <a:picLocks noChangeAspect="1"/>
          </p:cNvPicPr>
          <p:nvPr/>
        </p:nvPicPr>
        <p:blipFill rotWithShape="1">
          <a:blip r:embed="rId3">
            <a:extLst>
              <a:ext uri="{28A0092B-C50C-407E-A947-70E740481C1C}">
                <a14:useLocalDpi xmlns:a14="http://schemas.microsoft.com/office/drawing/2010/main" val="0"/>
              </a:ext>
            </a:extLst>
          </a:blip>
          <a:srcRect l="4765" t="25808" r="46235" b="-1"/>
          <a:stretch/>
        </p:blipFill>
        <p:spPr>
          <a:xfrm>
            <a:off x="4364709" y="4615051"/>
            <a:ext cx="1288425" cy="1097324"/>
          </a:xfrm>
          <a:prstGeom prst="ellipse">
            <a:avLst/>
          </a:prstGeom>
          <a:ln>
            <a:noFill/>
          </a:ln>
          <a:effectLst>
            <a:softEdge rad="0"/>
          </a:effectLst>
        </p:spPr>
      </p:pic>
      <p:pic>
        <p:nvPicPr>
          <p:cNvPr id="9" name="図 8" descr="建物, 道路, 乗る, 市 が含まれている画像&#10;&#10;自動的に生成された説明">
            <a:extLst>
              <a:ext uri="{FF2B5EF4-FFF2-40B4-BE49-F238E27FC236}">
                <a16:creationId xmlns:a16="http://schemas.microsoft.com/office/drawing/2014/main" id="{13AFA8B9-0216-491B-9EFB-CB002C8982EB}"/>
              </a:ext>
            </a:extLst>
          </p:cNvPr>
          <p:cNvPicPr>
            <a:picLocks noChangeAspect="1"/>
          </p:cNvPicPr>
          <p:nvPr/>
        </p:nvPicPr>
        <p:blipFill rotWithShape="1">
          <a:blip r:embed="rId4">
            <a:extLst>
              <a:ext uri="{28A0092B-C50C-407E-A947-70E740481C1C}">
                <a14:useLocalDpi xmlns:a14="http://schemas.microsoft.com/office/drawing/2010/main" val="0"/>
              </a:ext>
            </a:extLst>
          </a:blip>
          <a:srcRect l="46178" t="-426" r="-178" b="5617"/>
          <a:stretch/>
        </p:blipFill>
        <p:spPr>
          <a:xfrm>
            <a:off x="8269909" y="4149790"/>
            <a:ext cx="1289049" cy="1273049"/>
          </a:xfrm>
          <a:prstGeom prst="ellipse">
            <a:avLst/>
          </a:prstGeom>
          <a:ln>
            <a:noFill/>
          </a:ln>
          <a:effectLst>
            <a:softEdge rad="0"/>
          </a:effectLst>
        </p:spPr>
      </p:pic>
      <p:pic>
        <p:nvPicPr>
          <p:cNvPr id="10" name="図 9" descr="木 が含まれている画像&#10;&#10;自動的に生成された説明">
            <a:extLst>
              <a:ext uri="{FF2B5EF4-FFF2-40B4-BE49-F238E27FC236}">
                <a16:creationId xmlns:a16="http://schemas.microsoft.com/office/drawing/2014/main" id="{D251064F-4669-DFDB-B4B7-8EA0664B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739" y="4596224"/>
            <a:ext cx="3092995" cy="1526031"/>
          </a:xfrm>
          <a:prstGeom prst="rect">
            <a:avLst/>
          </a:prstGeom>
        </p:spPr>
      </p:pic>
      <p:sp>
        <p:nvSpPr>
          <p:cNvPr id="11" name="テキスト ボックス 10">
            <a:extLst>
              <a:ext uri="{FF2B5EF4-FFF2-40B4-BE49-F238E27FC236}">
                <a16:creationId xmlns:a16="http://schemas.microsoft.com/office/drawing/2014/main" id="{45327CDD-D34A-21A6-3C2F-3B5E2B86F2D7}"/>
              </a:ext>
            </a:extLst>
          </p:cNvPr>
          <p:cNvSpPr txBox="1"/>
          <p:nvPr/>
        </p:nvSpPr>
        <p:spPr>
          <a:xfrm>
            <a:off x="2439428" y="6066274"/>
            <a:ext cx="1425622" cy="369332"/>
          </a:xfrm>
          <a:prstGeom prst="rect">
            <a:avLst/>
          </a:prstGeom>
          <a:noFill/>
        </p:spPr>
        <p:txBody>
          <a:bodyPr wrap="square" rtlCol="0">
            <a:spAutoFit/>
          </a:bodyPr>
          <a:lstStyle/>
          <a:p>
            <a:r>
              <a:rPr kumimoji="1" lang="ja-JP" altLang="en-US" b="1" dirty="0"/>
              <a:t>専門作業者</a:t>
            </a:r>
          </a:p>
        </p:txBody>
      </p:sp>
      <p:cxnSp>
        <p:nvCxnSpPr>
          <p:cNvPr id="13" name="直線コネクタ 12">
            <a:extLst>
              <a:ext uri="{FF2B5EF4-FFF2-40B4-BE49-F238E27FC236}">
                <a16:creationId xmlns:a16="http://schemas.microsoft.com/office/drawing/2014/main" id="{E8C978A3-E1A6-90ED-EFF4-DA72CF41372D}"/>
              </a:ext>
            </a:extLst>
          </p:cNvPr>
          <p:cNvCxnSpPr>
            <a:cxnSpLocks/>
          </p:cNvCxnSpPr>
          <p:nvPr/>
        </p:nvCxnSpPr>
        <p:spPr>
          <a:xfrm>
            <a:off x="5572252" y="4965556"/>
            <a:ext cx="324272" cy="7545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0A9F2C2-1BEE-2882-DB2B-1C4A05AB4CA3}"/>
              </a:ext>
            </a:extLst>
          </p:cNvPr>
          <p:cNvCxnSpPr>
            <a:cxnSpLocks/>
            <a:stCxn id="8" idx="4"/>
          </p:cNvCxnSpPr>
          <p:nvPr/>
        </p:nvCxnSpPr>
        <p:spPr>
          <a:xfrm>
            <a:off x="5008922" y="5712375"/>
            <a:ext cx="887602" cy="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C91021C-E219-B297-0800-E665CABEBA9B}"/>
              </a:ext>
            </a:extLst>
          </p:cNvPr>
          <p:cNvCxnSpPr>
            <a:cxnSpLocks/>
            <a:stCxn id="9" idx="1"/>
          </p:cNvCxnSpPr>
          <p:nvPr/>
        </p:nvCxnSpPr>
        <p:spPr>
          <a:xfrm flipH="1">
            <a:off x="7882897" y="4336224"/>
            <a:ext cx="575789" cy="484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39D1013-90E3-1359-7F43-BCA2990DDA9E}"/>
              </a:ext>
            </a:extLst>
          </p:cNvPr>
          <p:cNvCxnSpPr>
            <a:cxnSpLocks/>
          </p:cNvCxnSpPr>
          <p:nvPr/>
        </p:nvCxnSpPr>
        <p:spPr>
          <a:xfrm flipH="1" flipV="1">
            <a:off x="7892618" y="4890005"/>
            <a:ext cx="832282" cy="526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DCA31BF-E34B-E1E0-DDFE-F159D6FFD14C}"/>
              </a:ext>
            </a:extLst>
          </p:cNvPr>
          <p:cNvSpPr txBox="1"/>
          <p:nvPr/>
        </p:nvSpPr>
        <p:spPr>
          <a:xfrm>
            <a:off x="4046291" y="4248229"/>
            <a:ext cx="2176295" cy="369332"/>
          </a:xfrm>
          <a:prstGeom prst="rect">
            <a:avLst/>
          </a:prstGeom>
          <a:noFill/>
        </p:spPr>
        <p:txBody>
          <a:bodyPr wrap="square" rtlCol="0">
            <a:spAutoFit/>
          </a:bodyPr>
          <a:lstStyle/>
          <a:p>
            <a:r>
              <a:rPr lang="ja-JP" altLang="en-US" b="1" dirty="0"/>
              <a:t>ロボットアバタ</a:t>
            </a:r>
            <a:r>
              <a:rPr lang="en-US" altLang="ja-JP" b="1" dirty="0"/>
              <a:t>1</a:t>
            </a:r>
            <a:endParaRPr kumimoji="1" lang="ja-JP" altLang="en-US" b="1" dirty="0"/>
          </a:p>
        </p:txBody>
      </p:sp>
      <p:sp>
        <p:nvSpPr>
          <p:cNvPr id="18" name="テキスト ボックス 17">
            <a:extLst>
              <a:ext uri="{FF2B5EF4-FFF2-40B4-BE49-F238E27FC236}">
                <a16:creationId xmlns:a16="http://schemas.microsoft.com/office/drawing/2014/main" id="{9E3A3F97-6570-EC06-8162-B851EECCB127}"/>
              </a:ext>
            </a:extLst>
          </p:cNvPr>
          <p:cNvSpPr txBox="1"/>
          <p:nvPr/>
        </p:nvSpPr>
        <p:spPr>
          <a:xfrm>
            <a:off x="7823956" y="3860145"/>
            <a:ext cx="2054829" cy="369332"/>
          </a:xfrm>
          <a:prstGeom prst="rect">
            <a:avLst/>
          </a:prstGeom>
          <a:noFill/>
        </p:spPr>
        <p:txBody>
          <a:bodyPr wrap="square" rtlCol="0">
            <a:spAutoFit/>
          </a:bodyPr>
          <a:lstStyle/>
          <a:p>
            <a:r>
              <a:rPr lang="ja-JP" altLang="en-US" b="1" dirty="0"/>
              <a:t>ロボットアバタ</a:t>
            </a:r>
            <a:r>
              <a:rPr lang="en-US" altLang="ja-JP" b="1" dirty="0"/>
              <a:t>2</a:t>
            </a:r>
            <a:endParaRPr kumimoji="1" lang="ja-JP" altLang="en-US" b="1" dirty="0"/>
          </a:p>
        </p:txBody>
      </p:sp>
      <p:pic>
        <p:nvPicPr>
          <p:cNvPr id="21" name="図 20">
            <a:extLst>
              <a:ext uri="{FF2B5EF4-FFF2-40B4-BE49-F238E27FC236}">
                <a16:creationId xmlns:a16="http://schemas.microsoft.com/office/drawing/2014/main" id="{823DE477-8CDE-793C-C15D-42314C1D2751}"/>
              </a:ext>
            </a:extLst>
          </p:cNvPr>
          <p:cNvPicPr>
            <a:picLocks noChangeAspect="1"/>
          </p:cNvPicPr>
          <p:nvPr/>
        </p:nvPicPr>
        <p:blipFill>
          <a:blip r:embed="rId6"/>
          <a:stretch>
            <a:fillRect/>
          </a:stretch>
        </p:blipFill>
        <p:spPr>
          <a:xfrm>
            <a:off x="2496127" y="3714939"/>
            <a:ext cx="1247613" cy="2269668"/>
          </a:xfrm>
          <a:prstGeom prst="rect">
            <a:avLst/>
          </a:prstGeom>
        </p:spPr>
      </p:pic>
    </p:spTree>
    <p:extLst>
      <p:ext uri="{BB962C8B-B14F-4D97-AF65-F5344CB8AC3E}">
        <p14:creationId xmlns:p14="http://schemas.microsoft.com/office/powerpoint/2010/main" val="163937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68EB766-86DE-DC24-19BA-57FCA53BB0F2}"/>
              </a:ext>
            </a:extLst>
          </p:cNvPr>
          <p:cNvSpPr>
            <a:spLocks noGrp="1"/>
          </p:cNvSpPr>
          <p:nvPr>
            <p:ph type="dt" sz="half" idx="10"/>
          </p:nvPr>
        </p:nvSpPr>
        <p:spPr/>
        <p:txBody>
          <a:bodyPr/>
          <a:lstStyle/>
          <a:p>
            <a:r>
              <a:rPr kumimoji="1" lang="en-US" altLang="ja-JP"/>
              <a:t>2024/03/15</a:t>
            </a:r>
            <a:endParaRPr kumimoji="1" lang="ja-JP" altLang="en-US"/>
          </a:p>
        </p:txBody>
      </p:sp>
      <p:sp>
        <p:nvSpPr>
          <p:cNvPr id="3" name="フッター プレースホルダー 2">
            <a:extLst>
              <a:ext uri="{FF2B5EF4-FFF2-40B4-BE49-F238E27FC236}">
                <a16:creationId xmlns:a16="http://schemas.microsoft.com/office/drawing/2014/main" id="{5AFF74C3-DA8C-9AF5-1ACB-7EC9F4D4D393}"/>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4" name="スライド番号プレースホルダー 3">
            <a:extLst>
              <a:ext uri="{FF2B5EF4-FFF2-40B4-BE49-F238E27FC236}">
                <a16:creationId xmlns:a16="http://schemas.microsoft.com/office/drawing/2014/main" id="{73465617-C35B-03BF-ECF6-15877793C2DC}"/>
              </a:ext>
            </a:extLst>
          </p:cNvPr>
          <p:cNvSpPr>
            <a:spLocks noGrp="1"/>
          </p:cNvSpPr>
          <p:nvPr>
            <p:ph type="sldNum" sz="quarter" idx="12"/>
          </p:nvPr>
        </p:nvSpPr>
        <p:spPr/>
        <p:txBody>
          <a:bodyPr/>
          <a:lstStyle/>
          <a:p>
            <a:fld id="{28498C4A-281D-456F-B1B5-DFF3FFC7FCB3}" type="slidenum">
              <a:rPr kumimoji="1" lang="ja-JP" altLang="en-US" smtClean="0"/>
              <a:t>20</a:t>
            </a:fld>
            <a:endParaRPr kumimoji="1" lang="ja-JP" altLang="en-US"/>
          </a:p>
        </p:txBody>
      </p:sp>
    </p:spTree>
    <p:extLst>
      <p:ext uri="{BB962C8B-B14F-4D97-AF65-F5344CB8AC3E}">
        <p14:creationId xmlns:p14="http://schemas.microsoft.com/office/powerpoint/2010/main" val="223167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27174-67BB-352E-0B8E-AB3BF1C44630}"/>
              </a:ext>
            </a:extLst>
          </p:cNvPr>
          <p:cNvSpPr>
            <a:spLocks noGrp="1"/>
          </p:cNvSpPr>
          <p:nvPr>
            <p:ph type="title"/>
          </p:nvPr>
        </p:nvSpPr>
        <p:spPr/>
        <p:txBody>
          <a:bodyPr>
            <a:normAutofit/>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68F2EF50-C729-2257-79EC-59B9AF0AB51A}"/>
              </a:ext>
            </a:extLst>
          </p:cNvPr>
          <p:cNvSpPr>
            <a:spLocks noGrp="1"/>
          </p:cNvSpPr>
          <p:nvPr>
            <p:ph idx="1"/>
          </p:nvPr>
        </p:nvSpPr>
        <p:spPr>
          <a:xfrm>
            <a:off x="838201" y="1207008"/>
            <a:ext cx="10587360" cy="2095563"/>
          </a:xfrm>
        </p:spPr>
        <p:txBody>
          <a:bodyPr>
            <a:noAutofit/>
          </a:bodyPr>
          <a:lstStyle/>
          <a:p>
            <a:r>
              <a:rPr lang="ja-JP" altLang="en-US" dirty="0"/>
              <a:t>しかしながら，複数の遠隔環境を体験する際の</a:t>
            </a:r>
            <a:r>
              <a:rPr lang="ja-JP" altLang="en-US" b="1" dirty="0"/>
              <a:t>身体と空間</a:t>
            </a:r>
            <a:r>
              <a:rPr lang="ja-JP" altLang="en-US" dirty="0"/>
              <a:t>に</a:t>
            </a:r>
            <a:r>
              <a:rPr lang="ja-JP" altLang="en-US" b="1" dirty="0"/>
              <a:t>関わる感覚</a:t>
            </a:r>
            <a:r>
              <a:rPr lang="ja-JP" altLang="en-US" dirty="0"/>
              <a:t>は未知の点が多い</a:t>
            </a:r>
            <a:r>
              <a:rPr lang="ja-JP" altLang="en-US" sz="2800" dirty="0"/>
              <a:t>．</a:t>
            </a:r>
            <a:endParaRPr lang="en-US" altLang="ja-JP" sz="2800" dirty="0"/>
          </a:p>
          <a:p>
            <a:pPr>
              <a:spcBef>
                <a:spcPts val="3000"/>
              </a:spcBef>
            </a:pPr>
            <a:r>
              <a:rPr lang="ja-JP" altLang="en-US" sz="2800" b="1" dirty="0"/>
              <a:t>本研究の目的</a:t>
            </a:r>
            <a:r>
              <a:rPr lang="en-US" altLang="ja-JP" sz="2800" b="1" dirty="0"/>
              <a:t>:</a:t>
            </a:r>
            <a:br>
              <a:rPr lang="en-US" altLang="ja-JP" sz="2800" b="1" dirty="0"/>
            </a:br>
            <a:r>
              <a:rPr lang="ja-JP" altLang="en-US" sz="2800" b="1" dirty="0"/>
              <a:t>２箇所の空間</a:t>
            </a:r>
            <a:r>
              <a:rPr lang="ja-JP" altLang="en-US" sz="2800" dirty="0"/>
              <a:t>に</a:t>
            </a:r>
            <a:r>
              <a:rPr lang="ja-JP" altLang="en-US" sz="2800" b="1" dirty="0"/>
              <a:t>ほぼ同時に没入する体験</a:t>
            </a:r>
            <a:r>
              <a:rPr lang="ja-JP" altLang="en-US" sz="2800" dirty="0"/>
              <a:t>の特性の解明</a:t>
            </a:r>
            <a:endParaRPr kumimoji="1" lang="en-US" altLang="ja-JP" sz="2800" dirty="0"/>
          </a:p>
          <a:p>
            <a:endParaRPr kumimoji="1" lang="ja-JP" altLang="en-US" dirty="0"/>
          </a:p>
        </p:txBody>
      </p:sp>
      <p:sp>
        <p:nvSpPr>
          <p:cNvPr id="4" name="日付プレースホルダー 3">
            <a:extLst>
              <a:ext uri="{FF2B5EF4-FFF2-40B4-BE49-F238E27FC236}">
                <a16:creationId xmlns:a16="http://schemas.microsoft.com/office/drawing/2014/main" id="{4233E1A7-855E-BBB1-894D-31018CBABD1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EBF15840-6763-52C6-91E5-7C24A9069F0B}"/>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DCA12CF1-52D9-6782-7CC1-B1287A6C0F1B}"/>
              </a:ext>
            </a:extLst>
          </p:cNvPr>
          <p:cNvSpPr>
            <a:spLocks noGrp="1"/>
          </p:cNvSpPr>
          <p:nvPr>
            <p:ph type="sldNum" sz="quarter" idx="12"/>
          </p:nvPr>
        </p:nvSpPr>
        <p:spPr/>
        <p:txBody>
          <a:bodyPr/>
          <a:lstStyle/>
          <a:p>
            <a:fld id="{28498C4A-281D-456F-B1B5-DFF3FFC7FCB3}" type="slidenum">
              <a:rPr kumimoji="1" lang="ja-JP" altLang="en-US" smtClean="0"/>
              <a:t>3</a:t>
            </a:fld>
            <a:endParaRPr kumimoji="1" lang="ja-JP" altLang="en-US" dirty="0"/>
          </a:p>
        </p:txBody>
      </p:sp>
      <p:grpSp>
        <p:nvGrpSpPr>
          <p:cNvPr id="7" name="グループ化 6">
            <a:extLst>
              <a:ext uri="{FF2B5EF4-FFF2-40B4-BE49-F238E27FC236}">
                <a16:creationId xmlns:a16="http://schemas.microsoft.com/office/drawing/2014/main" id="{E0F93611-E444-9D7F-A3A6-9258530CBBD3}"/>
              </a:ext>
            </a:extLst>
          </p:cNvPr>
          <p:cNvGrpSpPr/>
          <p:nvPr/>
        </p:nvGrpSpPr>
        <p:grpSpPr>
          <a:xfrm>
            <a:off x="1423345" y="3606067"/>
            <a:ext cx="9368453" cy="5028093"/>
            <a:chOff x="1084645" y="3658154"/>
            <a:chExt cx="9368453" cy="5028093"/>
          </a:xfrm>
        </p:grpSpPr>
        <p:sp>
          <p:nvSpPr>
            <p:cNvPr id="18" name="テキスト ボックス 17">
              <a:extLst>
                <a:ext uri="{FF2B5EF4-FFF2-40B4-BE49-F238E27FC236}">
                  <a16:creationId xmlns:a16="http://schemas.microsoft.com/office/drawing/2014/main" id="{6F73B852-8921-B3C5-A922-4FB0D2194449}"/>
                </a:ext>
              </a:extLst>
            </p:cNvPr>
            <p:cNvSpPr txBox="1"/>
            <p:nvPr/>
          </p:nvSpPr>
          <p:spPr>
            <a:xfrm>
              <a:off x="1133483" y="5048139"/>
              <a:ext cx="1148735" cy="461665"/>
            </a:xfrm>
            <a:prstGeom prst="rect">
              <a:avLst/>
            </a:prstGeom>
            <a:noFill/>
          </p:spPr>
          <p:txBody>
            <a:bodyPr wrap="square" rtlCol="0">
              <a:spAutoFit/>
            </a:bodyPr>
            <a:lstStyle/>
            <a:p>
              <a:r>
                <a:rPr lang="ja-JP" altLang="en-US" sz="2400" b="1" dirty="0">
                  <a:ea typeface="Meiryo UI" panose="020B0604030504040204" pitchFamily="50" charset="-128"/>
                </a:rPr>
                <a:t>体験者</a:t>
              </a:r>
              <a:endParaRPr kumimoji="1" lang="ja-JP" altLang="en-US" sz="2400" b="1" dirty="0">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521C6B7-666B-F7FF-7E5E-E825361B6E20}"/>
                </a:ext>
              </a:extLst>
            </p:cNvPr>
            <p:cNvCxnSpPr>
              <a:cxnSpLocks/>
            </p:cNvCxnSpPr>
            <p:nvPr/>
          </p:nvCxnSpPr>
          <p:spPr>
            <a:xfrm>
              <a:off x="2590999" y="5173275"/>
              <a:ext cx="2232000" cy="412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7DAF4F3-A139-D3A5-0FEA-3489C193D72F}"/>
                    </a:ext>
                  </a:extLst>
                </p:cNvPr>
                <p:cNvSpPr txBox="1"/>
                <p:nvPr/>
              </p:nvSpPr>
              <p:spPr>
                <a:xfrm>
                  <a:off x="4459495" y="5687618"/>
                  <a:ext cx="2110363" cy="523220"/>
                </a:xfrm>
                <a:prstGeom prst="rect">
                  <a:avLst/>
                </a:prstGeom>
                <a:noFill/>
              </p:spPr>
              <p:txBody>
                <a:bodyPr wrap="square">
                  <a:spAutoFit/>
                </a:bodyPr>
                <a:lstStyle/>
                <a:p>
                  <a:pPr algn="ctr"/>
                  <a:r>
                    <a:rPr kumimoji="1" lang="ja-JP" altLang="en-US" sz="2800" b="1" dirty="0">
                      <a:solidFill>
                        <a:schemeClr val="accent2"/>
                      </a:solidFill>
                      <a:ea typeface="Meiryo UI" panose="020B0604030504040204" pitchFamily="50" charset="-128"/>
                    </a:rPr>
                    <a:t>遠隔空間</a:t>
                  </a:r>
                  <a:r>
                    <a:rPr kumimoji="1" lang="en-US" altLang="ja-JP" sz="2800" b="1" dirty="0">
                      <a:solidFill>
                        <a:schemeClr val="accent2"/>
                      </a:solidFill>
                      <a:ea typeface="Meiryo UI" panose="020B0604030504040204" pitchFamily="50" charset="-128"/>
                    </a:rPr>
                    <a:t> </a:t>
                  </a:r>
                  <a14:m>
                    <m:oMath xmlns:m="http://schemas.openxmlformats.org/officeDocument/2006/math">
                      <m:r>
                        <a:rPr kumimoji="1" lang="en-US" altLang="ja-JP" sz="2800" b="1" i="1" smtClean="0">
                          <a:solidFill>
                            <a:schemeClr val="accent2"/>
                          </a:solidFill>
                          <a:latin typeface="Cambria Math" panose="02040503050406030204" pitchFamily="18" charset="0"/>
                        </a:rPr>
                        <m:t>𝜶</m:t>
                      </m:r>
                    </m:oMath>
                  </a14:m>
                  <a:endParaRPr kumimoji="1" lang="ja-JP" altLang="en-US" sz="2800" b="1" dirty="0">
                    <a:solidFill>
                      <a:schemeClr val="accent2"/>
                    </a:solidFill>
                    <a:ea typeface="Meiryo UI"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C7DAF4F3-A139-D3A5-0FEA-3489C193D72F}"/>
                    </a:ext>
                  </a:extLst>
                </p:cNvPr>
                <p:cNvSpPr txBox="1">
                  <a:spLocks noRot="1" noChangeAspect="1" noMove="1" noResize="1" noEditPoints="1" noAdjustHandles="1" noChangeArrowheads="1" noChangeShapeType="1" noTextEdit="1"/>
                </p:cNvSpPr>
                <p:nvPr/>
              </p:nvSpPr>
              <p:spPr>
                <a:xfrm>
                  <a:off x="4459495" y="5687618"/>
                  <a:ext cx="2110363" cy="523220"/>
                </a:xfrm>
                <a:prstGeom prst="rect">
                  <a:avLst/>
                </a:prstGeom>
                <a:blipFill>
                  <a:blip r:embed="rId3"/>
                  <a:stretch>
                    <a:fillRect l="-2312" t="-18605" b="-2441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F64814-66A6-5C2E-6D74-EF90835B0EC5}"/>
                </a:ext>
              </a:extLst>
            </p:cNvPr>
            <p:cNvCxnSpPr>
              <a:cxnSpLocks/>
            </p:cNvCxnSpPr>
            <p:nvPr/>
          </p:nvCxnSpPr>
          <p:spPr>
            <a:xfrm>
              <a:off x="4409858" y="5545217"/>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AD602-7AF2-DBC1-EC3F-95AFD2987D4E}"/>
                </a:ext>
              </a:extLst>
            </p:cNvPr>
            <p:cNvCxnSpPr>
              <a:cxnSpLocks/>
            </p:cNvCxnSpPr>
            <p:nvPr/>
          </p:nvCxnSpPr>
          <p:spPr>
            <a:xfrm>
              <a:off x="4409858"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89D3E7C-3981-5F4F-CD25-0D03F58269F0}"/>
                </a:ext>
              </a:extLst>
            </p:cNvPr>
            <p:cNvCxnSpPr>
              <a:cxnSpLocks/>
            </p:cNvCxnSpPr>
            <p:nvPr/>
          </p:nvCxnSpPr>
          <p:spPr>
            <a:xfrm>
              <a:off x="6563693" y="3927540"/>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8BA8543-163B-7A08-E283-02BCFA736FFF}"/>
                </a:ext>
              </a:extLst>
            </p:cNvPr>
            <p:cNvCxnSpPr>
              <a:cxnSpLocks/>
            </p:cNvCxnSpPr>
            <p:nvPr/>
          </p:nvCxnSpPr>
          <p:spPr>
            <a:xfrm>
              <a:off x="4409858" y="4203705"/>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EB0337-111B-77DC-1394-5CDFD1EFA499}"/>
                </a:ext>
              </a:extLst>
            </p:cNvPr>
            <p:cNvCxnSpPr>
              <a:cxnSpLocks/>
            </p:cNvCxnSpPr>
            <p:nvPr/>
          </p:nvCxnSpPr>
          <p:spPr>
            <a:xfrm>
              <a:off x="5017201" y="3927540"/>
              <a:ext cx="0" cy="1341512"/>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E28E7CF-5BCB-6F08-3D79-FFA9076DCC46}"/>
                </a:ext>
              </a:extLst>
            </p:cNvPr>
            <p:cNvCxnSpPr>
              <a:cxnSpLocks/>
            </p:cNvCxnSpPr>
            <p:nvPr/>
          </p:nvCxnSpPr>
          <p:spPr>
            <a:xfrm flipH="1">
              <a:off x="4413322" y="392521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6978D05-283B-76F1-2611-176128CBFA97}"/>
                </a:ext>
              </a:extLst>
            </p:cNvPr>
            <p:cNvCxnSpPr>
              <a:cxnSpLocks/>
            </p:cNvCxnSpPr>
            <p:nvPr/>
          </p:nvCxnSpPr>
          <p:spPr>
            <a:xfrm>
              <a:off x="5012228" y="3928750"/>
              <a:ext cx="15498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50DCEEF-1A7C-9A6A-AB18-26BA5185DF84}"/>
                </a:ext>
              </a:extLst>
            </p:cNvPr>
            <p:cNvCxnSpPr>
              <a:cxnSpLocks/>
            </p:cNvCxnSpPr>
            <p:nvPr/>
          </p:nvCxnSpPr>
          <p:spPr>
            <a:xfrm>
              <a:off x="5020046" y="5260305"/>
              <a:ext cx="154981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15DEF47-3883-4ECE-1A55-EAE4DBC5CDCF}"/>
                </a:ext>
              </a:extLst>
            </p:cNvPr>
            <p:cNvCxnSpPr>
              <a:cxnSpLocks/>
            </p:cNvCxnSpPr>
            <p:nvPr/>
          </p:nvCxnSpPr>
          <p:spPr>
            <a:xfrm flipH="1">
              <a:off x="5957028" y="3933955"/>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F182639-BD92-1924-9FB3-ACD0FE8B7B6C}"/>
                </a:ext>
              </a:extLst>
            </p:cNvPr>
            <p:cNvCxnSpPr>
              <a:cxnSpLocks/>
            </p:cNvCxnSpPr>
            <p:nvPr/>
          </p:nvCxnSpPr>
          <p:spPr>
            <a:xfrm flipH="1">
              <a:off x="5959632" y="5263447"/>
              <a:ext cx="608286" cy="2761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3663E2-0997-5B38-9C2E-DFDDA2AA8784}"/>
                </a:ext>
              </a:extLst>
            </p:cNvPr>
            <p:cNvCxnSpPr>
              <a:cxnSpLocks/>
            </p:cNvCxnSpPr>
            <p:nvPr/>
          </p:nvCxnSpPr>
          <p:spPr>
            <a:xfrm flipH="1">
              <a:off x="4417715" y="5258691"/>
              <a:ext cx="608286" cy="276165"/>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7F173CB-77CB-DB11-8567-9B80D4209C69}"/>
                </a:ext>
              </a:extLst>
            </p:cNvPr>
            <p:cNvGrpSpPr/>
            <p:nvPr/>
          </p:nvGrpSpPr>
          <p:grpSpPr>
            <a:xfrm>
              <a:off x="1179137" y="3925217"/>
              <a:ext cx="2159995" cy="1620000"/>
              <a:chOff x="3523013" y="4945935"/>
              <a:chExt cx="1754639" cy="1476196"/>
            </a:xfrm>
          </p:grpSpPr>
          <p:cxnSp>
            <p:nvCxnSpPr>
              <p:cNvPr id="51" name="直線コネクタ 50">
                <a:extLst>
                  <a:ext uri="{FF2B5EF4-FFF2-40B4-BE49-F238E27FC236}">
                    <a16:creationId xmlns:a16="http://schemas.microsoft.com/office/drawing/2014/main" id="{54CA29BF-B76C-2645-018F-1E814F197CC2}"/>
                  </a:ext>
                </a:extLst>
              </p:cNvPr>
              <p:cNvCxnSpPr>
                <a:cxnSpLocks/>
              </p:cNvCxnSpPr>
              <p:nvPr/>
            </p:nvCxnSpPr>
            <p:spPr>
              <a:xfrm>
                <a:off x="3523013" y="6422131"/>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43167B8-4FA3-9240-945F-51FDE406A4DD}"/>
                  </a:ext>
                </a:extLst>
              </p:cNvPr>
              <p:cNvCxnSpPr>
                <a:cxnSpLocks/>
              </p:cNvCxnSpPr>
              <p:nvPr/>
            </p:nvCxnSpPr>
            <p:spPr>
              <a:xfrm>
                <a:off x="3523013"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DA3F84C-E68E-D52B-6BE1-A63C9160C1BB}"/>
                  </a:ext>
                </a:extLst>
              </p:cNvPr>
              <p:cNvCxnSpPr>
                <a:cxnSpLocks/>
              </p:cNvCxnSpPr>
              <p:nvPr/>
            </p:nvCxnSpPr>
            <p:spPr>
              <a:xfrm>
                <a:off x="4781976" y="519970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AEFC306-C305-AE2A-85A9-E61E0799B768}"/>
                  </a:ext>
                </a:extLst>
              </p:cNvPr>
              <p:cNvCxnSpPr>
                <a:cxnSpLocks/>
              </p:cNvCxnSpPr>
              <p:nvPr/>
            </p:nvCxnSpPr>
            <p:spPr>
              <a:xfrm>
                <a:off x="5272644" y="4948052"/>
                <a:ext cx="0" cy="12224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15C15674-0BC0-4E24-475B-323B2D643B93}"/>
                  </a:ext>
                </a:extLst>
              </p:cNvPr>
              <p:cNvCxnSpPr>
                <a:cxnSpLocks/>
              </p:cNvCxnSpPr>
              <p:nvPr/>
            </p:nvCxnSpPr>
            <p:spPr>
              <a:xfrm>
                <a:off x="3523013" y="5199702"/>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86EA797-43EE-DF27-C41E-88EDFF31D50C}"/>
                  </a:ext>
                </a:extLst>
              </p:cNvPr>
              <p:cNvCxnSpPr>
                <a:cxnSpLocks/>
              </p:cNvCxnSpPr>
              <p:nvPr/>
            </p:nvCxnSpPr>
            <p:spPr>
              <a:xfrm>
                <a:off x="4016378" y="4948052"/>
                <a:ext cx="0" cy="122242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53B574F-6CDA-B1CB-03B6-1AD552F3B945}"/>
                  </a:ext>
                </a:extLst>
              </p:cNvPr>
              <p:cNvCxnSpPr>
                <a:cxnSpLocks/>
              </p:cNvCxnSpPr>
              <p:nvPr/>
            </p:nvCxnSpPr>
            <p:spPr>
              <a:xfrm flipH="1">
                <a:off x="3525827" y="4945935"/>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8E81D75-13AE-ADDE-3C24-4C2BC0BB3C27}"/>
                  </a:ext>
                </a:extLst>
              </p:cNvPr>
              <p:cNvCxnSpPr>
                <a:cxnSpLocks/>
              </p:cNvCxnSpPr>
              <p:nvPr/>
            </p:nvCxnSpPr>
            <p:spPr>
              <a:xfrm>
                <a:off x="4012338" y="4949155"/>
                <a:ext cx="1258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DB8949B-FA7E-2777-2C02-649CC399D837}"/>
                  </a:ext>
                </a:extLst>
              </p:cNvPr>
              <p:cNvCxnSpPr>
                <a:cxnSpLocks/>
              </p:cNvCxnSpPr>
              <p:nvPr/>
            </p:nvCxnSpPr>
            <p:spPr>
              <a:xfrm>
                <a:off x="4018689" y="6162510"/>
                <a:ext cx="1258963"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84800CD-7079-9F40-C67B-AC587797A3DA}"/>
                  </a:ext>
                </a:extLst>
              </p:cNvPr>
              <p:cNvCxnSpPr>
                <a:cxnSpLocks/>
              </p:cNvCxnSpPr>
              <p:nvPr/>
            </p:nvCxnSpPr>
            <p:spPr>
              <a:xfrm flipH="1">
                <a:off x="4779830" y="4953898"/>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EAEA968-3D6E-3B96-719F-9D31ACDDD1BF}"/>
                  </a:ext>
                </a:extLst>
              </p:cNvPr>
              <p:cNvCxnSpPr>
                <a:cxnSpLocks/>
              </p:cNvCxnSpPr>
              <p:nvPr/>
            </p:nvCxnSpPr>
            <p:spPr>
              <a:xfrm flipH="1">
                <a:off x="4781945" y="6165373"/>
                <a:ext cx="494131" cy="251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7147487-2D08-4CC6-568F-426E41D0A3E4}"/>
                  </a:ext>
                </a:extLst>
              </p:cNvPr>
              <p:cNvCxnSpPr>
                <a:cxnSpLocks/>
              </p:cNvCxnSpPr>
              <p:nvPr/>
            </p:nvCxnSpPr>
            <p:spPr>
              <a:xfrm flipH="1">
                <a:off x="3529395" y="6161039"/>
                <a:ext cx="494131" cy="2516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7C435ACB-2A46-CCDC-0596-7C1FD27F80BA}"/>
                </a:ext>
              </a:extLst>
            </p:cNvPr>
            <p:cNvSpPr/>
            <p:nvPr/>
          </p:nvSpPr>
          <p:spPr>
            <a:xfrm>
              <a:off x="2250277" y="4740238"/>
              <a:ext cx="259872" cy="712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グラフィックス 62" descr="男性 枠線">
              <a:extLst>
                <a:ext uri="{FF2B5EF4-FFF2-40B4-BE49-F238E27FC236}">
                  <a16:creationId xmlns:a16="http://schemas.microsoft.com/office/drawing/2014/main" id="{C177E7BA-CBFC-972C-55FB-9862D806C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9578" y="4747962"/>
              <a:ext cx="1168324" cy="751710"/>
            </a:xfrm>
            <a:prstGeom prst="rect">
              <a:avLst/>
            </a:prstGeom>
          </p:spPr>
        </p:pic>
        <p:sp>
          <p:nvSpPr>
            <p:cNvPr id="66" name="テキスト ボックス 65">
              <a:extLst>
                <a:ext uri="{FF2B5EF4-FFF2-40B4-BE49-F238E27FC236}">
                  <a16:creationId xmlns:a16="http://schemas.microsoft.com/office/drawing/2014/main" id="{F7C998BD-A3A8-6B1A-0E83-8AD70AD8EBFD}"/>
                </a:ext>
              </a:extLst>
            </p:cNvPr>
            <p:cNvSpPr txBox="1"/>
            <p:nvPr/>
          </p:nvSpPr>
          <p:spPr>
            <a:xfrm>
              <a:off x="1084645" y="5735466"/>
              <a:ext cx="2188536" cy="523220"/>
            </a:xfrm>
            <a:prstGeom prst="rect">
              <a:avLst/>
            </a:prstGeom>
            <a:noFill/>
          </p:spPr>
          <p:txBody>
            <a:bodyPr wrap="square">
              <a:spAutoFit/>
            </a:bodyPr>
            <a:lstStyle/>
            <a:p>
              <a:pPr algn="ctr"/>
              <a:r>
                <a:rPr kumimoji="1" lang="ja-JP" altLang="en-US" sz="2800" b="1" dirty="0">
                  <a:solidFill>
                    <a:schemeClr val="tx1"/>
                  </a:solidFill>
                  <a:ea typeface="Meiryo UI" panose="020B0604030504040204" pitchFamily="50" charset="-128"/>
                </a:rPr>
                <a:t>ローカル空間</a:t>
              </a:r>
            </a:p>
          </p:txBody>
        </p:sp>
        <p:grpSp>
          <p:nvGrpSpPr>
            <p:cNvPr id="67" name="グループ化 66">
              <a:extLst>
                <a:ext uri="{FF2B5EF4-FFF2-40B4-BE49-F238E27FC236}">
                  <a16:creationId xmlns:a16="http://schemas.microsoft.com/office/drawing/2014/main" id="{36A5F966-A306-05D7-6427-54C019841E1D}"/>
                </a:ext>
              </a:extLst>
            </p:cNvPr>
            <p:cNvGrpSpPr/>
            <p:nvPr/>
          </p:nvGrpSpPr>
          <p:grpSpPr>
            <a:xfrm>
              <a:off x="2080062" y="4563779"/>
              <a:ext cx="581088" cy="264560"/>
              <a:chOff x="748187" y="154621"/>
              <a:chExt cx="1260872" cy="354702"/>
            </a:xfrm>
            <a:solidFill>
              <a:srgbClr val="FFFFFF"/>
            </a:solidFill>
          </p:grpSpPr>
          <p:sp>
            <p:nvSpPr>
              <p:cNvPr id="68" name="テキスト ボックス 67">
                <a:extLst>
                  <a:ext uri="{FF2B5EF4-FFF2-40B4-BE49-F238E27FC236}">
                    <a16:creationId xmlns:a16="http://schemas.microsoft.com/office/drawing/2014/main" id="{BC82A09F-2ECD-FA22-C44A-7645EEC88700}"/>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t>HMD</a:t>
                </a:r>
                <a:endParaRPr kumimoji="1" lang="ja-JP" altLang="en-US" sz="1000" b="1" dirty="0"/>
              </a:p>
            </p:txBody>
          </p:sp>
          <p:cxnSp>
            <p:nvCxnSpPr>
              <p:cNvPr id="69" name="直線コネクタ 68">
                <a:extLst>
                  <a:ext uri="{FF2B5EF4-FFF2-40B4-BE49-F238E27FC236}">
                    <a16:creationId xmlns:a16="http://schemas.microsoft.com/office/drawing/2014/main" id="{6EC9A6D7-B887-66BA-0704-F01CF47C3E63}"/>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10197252-20AA-2AB8-E8A7-9AD96B228700}"/>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00A5F9E-3216-F4BC-EC94-159FEC7CB8E4}"/>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5753DA-B9DC-3AED-2306-83DCF08B731E}"/>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79DBE5A-2B10-6128-E09A-2AB3B17F90BB}"/>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629BBC-4288-E6ED-C8CF-F6D968E234C3}"/>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2BC3F7C-9ACE-1397-FFB8-DC4FDFDD8103}"/>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B4ADF3ED-C21C-727B-98AA-44DB1D4EB3D9}"/>
                </a:ext>
              </a:extLst>
            </p:cNvPr>
            <p:cNvCxnSpPr>
              <a:cxnSpLocks/>
            </p:cNvCxnSpPr>
            <p:nvPr/>
          </p:nvCxnSpPr>
          <p:spPr>
            <a:xfrm>
              <a:off x="8293098" y="5545217"/>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C812928-B70C-1381-F8F9-8CCDFEBB2A0B}"/>
                </a:ext>
              </a:extLst>
            </p:cNvPr>
            <p:cNvCxnSpPr>
              <a:cxnSpLocks/>
            </p:cNvCxnSpPr>
            <p:nvPr/>
          </p:nvCxnSpPr>
          <p:spPr>
            <a:xfrm>
              <a:off x="8293098"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67367B-B20A-1C37-E047-B10DA64C5C00}"/>
                </a:ext>
              </a:extLst>
            </p:cNvPr>
            <p:cNvCxnSpPr>
              <a:cxnSpLocks/>
            </p:cNvCxnSpPr>
            <p:nvPr/>
          </p:nvCxnSpPr>
          <p:spPr>
            <a:xfrm>
              <a:off x="10446933" y="3927540"/>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CD049F2A-4570-2299-659E-F634FBF99AAA}"/>
                </a:ext>
              </a:extLst>
            </p:cNvPr>
            <p:cNvCxnSpPr>
              <a:cxnSpLocks/>
            </p:cNvCxnSpPr>
            <p:nvPr/>
          </p:nvCxnSpPr>
          <p:spPr>
            <a:xfrm>
              <a:off x="8293098" y="4203705"/>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900C9A2C-3EED-3F3F-F068-F5AD594D24BA}"/>
                </a:ext>
              </a:extLst>
            </p:cNvPr>
            <p:cNvCxnSpPr>
              <a:cxnSpLocks/>
            </p:cNvCxnSpPr>
            <p:nvPr/>
          </p:nvCxnSpPr>
          <p:spPr>
            <a:xfrm>
              <a:off x="8900441" y="3927540"/>
              <a:ext cx="0" cy="1341512"/>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1985DD7-237A-5AFE-607E-84B33D8658C8}"/>
                </a:ext>
              </a:extLst>
            </p:cNvPr>
            <p:cNvCxnSpPr>
              <a:cxnSpLocks/>
            </p:cNvCxnSpPr>
            <p:nvPr/>
          </p:nvCxnSpPr>
          <p:spPr>
            <a:xfrm flipH="1">
              <a:off x="8296562" y="392521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F26EA5C-DC7A-B7FF-3C44-590141D79410}"/>
                </a:ext>
              </a:extLst>
            </p:cNvPr>
            <p:cNvCxnSpPr>
              <a:cxnSpLocks/>
            </p:cNvCxnSpPr>
            <p:nvPr/>
          </p:nvCxnSpPr>
          <p:spPr>
            <a:xfrm>
              <a:off x="8895468" y="3928751"/>
              <a:ext cx="15498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B596AE4-F386-0222-DDC4-9C3021423F1E}"/>
                </a:ext>
              </a:extLst>
            </p:cNvPr>
            <p:cNvCxnSpPr>
              <a:cxnSpLocks/>
            </p:cNvCxnSpPr>
            <p:nvPr/>
          </p:nvCxnSpPr>
          <p:spPr>
            <a:xfrm>
              <a:off x="8903286" y="5260305"/>
              <a:ext cx="1549812"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DBE7215-0F89-5181-6C3D-C9DA7009A8DF}"/>
                </a:ext>
              </a:extLst>
            </p:cNvPr>
            <p:cNvCxnSpPr>
              <a:cxnSpLocks/>
            </p:cNvCxnSpPr>
            <p:nvPr/>
          </p:nvCxnSpPr>
          <p:spPr>
            <a:xfrm flipH="1">
              <a:off x="9840268" y="3933956"/>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72569AF-CFFC-FA04-070D-D2FB9F84F59F}"/>
                </a:ext>
              </a:extLst>
            </p:cNvPr>
            <p:cNvCxnSpPr>
              <a:cxnSpLocks/>
            </p:cNvCxnSpPr>
            <p:nvPr/>
          </p:nvCxnSpPr>
          <p:spPr>
            <a:xfrm flipH="1">
              <a:off x="9842872" y="5263447"/>
              <a:ext cx="608286" cy="27616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CFBADF49-C49D-D820-E766-AD2973917D07}"/>
                </a:ext>
              </a:extLst>
            </p:cNvPr>
            <p:cNvCxnSpPr>
              <a:cxnSpLocks/>
            </p:cNvCxnSpPr>
            <p:nvPr/>
          </p:nvCxnSpPr>
          <p:spPr>
            <a:xfrm flipH="1">
              <a:off x="8300954" y="5258691"/>
              <a:ext cx="608286" cy="276165"/>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DCD0C3A9-7D28-DF39-BCCC-6AA468F989E3}"/>
                    </a:ext>
                  </a:extLst>
                </p:cNvPr>
                <p:cNvSpPr txBox="1"/>
                <p:nvPr/>
              </p:nvSpPr>
              <p:spPr>
                <a:xfrm>
                  <a:off x="8240081" y="5735376"/>
                  <a:ext cx="2110362" cy="523220"/>
                </a:xfrm>
                <a:prstGeom prst="rect">
                  <a:avLst/>
                </a:prstGeom>
                <a:noFill/>
              </p:spPr>
              <p:txBody>
                <a:bodyPr wrap="square">
                  <a:spAutoFit/>
                </a:bodyPr>
                <a:lstStyle/>
                <a:p>
                  <a:pPr algn="ctr"/>
                  <a:r>
                    <a:rPr lang="ja-JP" altLang="en-US" sz="2800" b="1" dirty="0">
                      <a:solidFill>
                        <a:schemeClr val="accent6"/>
                      </a:solidFill>
                      <a:ea typeface="Meiryo UI" panose="020B0604030504040204" pitchFamily="50" charset="-128"/>
                    </a:rPr>
                    <a:t>遠隔空間</a:t>
                  </a:r>
                  <a:r>
                    <a:rPr kumimoji="1" lang="en-US" altLang="ja-JP" sz="2800" b="1" dirty="0">
                      <a:solidFill>
                        <a:schemeClr val="accent6"/>
                      </a:solidFill>
                      <a:ea typeface="Meiryo UI" panose="020B0604030504040204" pitchFamily="50" charset="-128"/>
                    </a:rPr>
                    <a:t> </a:t>
                  </a:r>
                  <a14:m>
                    <m:oMath xmlns:m="http://schemas.openxmlformats.org/officeDocument/2006/math">
                      <m:r>
                        <a:rPr kumimoji="1" lang="en-US" altLang="ja-JP" sz="2800" b="1" i="1" smtClean="0">
                          <a:solidFill>
                            <a:schemeClr val="accent6"/>
                          </a:solidFill>
                          <a:latin typeface="Cambria Math" panose="02040503050406030204" pitchFamily="18" charset="0"/>
                        </a:rPr>
                        <m:t>𝜷</m:t>
                      </m:r>
                    </m:oMath>
                  </a14:m>
                  <a:endParaRPr kumimoji="1" lang="ja-JP" altLang="en-US" sz="2800" b="1" dirty="0">
                    <a:solidFill>
                      <a:schemeClr val="accent6"/>
                    </a:solidFill>
                    <a:ea typeface="Meiryo UI" panose="020B0604030504040204" pitchFamily="50" charset="-128"/>
                  </a:endParaRPr>
                </a:p>
              </p:txBody>
            </p:sp>
          </mc:Choice>
          <mc:Fallback xmlns="">
            <p:sp>
              <p:nvSpPr>
                <p:cNvPr id="90" name="テキスト ボックス 89">
                  <a:extLst>
                    <a:ext uri="{FF2B5EF4-FFF2-40B4-BE49-F238E27FC236}">
                      <a16:creationId xmlns:a16="http://schemas.microsoft.com/office/drawing/2014/main" id="{DCD0C3A9-7D28-DF39-BCCC-6AA468F989E3}"/>
                    </a:ext>
                  </a:extLst>
                </p:cNvPr>
                <p:cNvSpPr txBox="1">
                  <a:spLocks noRot="1" noChangeAspect="1" noMove="1" noResize="1" noEditPoints="1" noAdjustHandles="1" noChangeArrowheads="1" noChangeShapeType="1" noTextEdit="1"/>
                </p:cNvSpPr>
                <p:nvPr/>
              </p:nvSpPr>
              <p:spPr>
                <a:xfrm>
                  <a:off x="8240081" y="5735376"/>
                  <a:ext cx="2110362" cy="523220"/>
                </a:xfrm>
                <a:prstGeom prst="rect">
                  <a:avLst/>
                </a:prstGeom>
                <a:blipFill>
                  <a:blip r:embed="rId6"/>
                  <a:stretch>
                    <a:fillRect l="-2601" t="-18605" b="-24419"/>
                  </a:stretch>
                </a:blipFill>
              </p:spPr>
              <p:txBody>
                <a:bodyPr/>
                <a:lstStyle/>
                <a:p>
                  <a:r>
                    <a:rPr lang="ja-JP" altLang="en-US">
                      <a:noFill/>
                    </a:rPr>
                    <a:t> </a:t>
                  </a:r>
                </a:p>
              </p:txBody>
            </p:sp>
          </mc:Fallback>
        </mc:AlternateContent>
        <p:pic>
          <p:nvPicPr>
            <p:cNvPr id="34" name="グラフィックス 33" descr="ロボット 単色塗りつぶし">
              <a:extLst>
                <a:ext uri="{FF2B5EF4-FFF2-40B4-BE49-F238E27FC236}">
                  <a16:creationId xmlns:a16="http://schemas.microsoft.com/office/drawing/2014/main" id="{FCF959E1-ACDB-6F39-07C8-FE9EA1262B4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6973"/>
            <a:stretch/>
          </p:blipFill>
          <p:spPr>
            <a:xfrm>
              <a:off x="8459191" y="4817000"/>
              <a:ext cx="793584" cy="661826"/>
            </a:xfrm>
            <a:prstGeom prst="rect">
              <a:avLst/>
            </a:prstGeom>
          </p:spPr>
        </p:pic>
        <p:pic>
          <p:nvPicPr>
            <p:cNvPr id="29" name="グラフィックス 28" descr="落葉樹 単色塗りつぶし">
              <a:extLst>
                <a:ext uri="{FF2B5EF4-FFF2-40B4-BE49-F238E27FC236}">
                  <a16:creationId xmlns:a16="http://schemas.microsoft.com/office/drawing/2014/main" id="{25C314A8-3E8D-D5A7-E67A-BEFDE83F3E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07411" y="4777105"/>
              <a:ext cx="713289" cy="713289"/>
            </a:xfrm>
            <a:prstGeom prst="rect">
              <a:avLst/>
            </a:prstGeom>
          </p:spPr>
        </p:pic>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0381502-0E30-24A0-D107-6E74A76144E2}"/>
                    </a:ext>
                  </a:extLst>
                </p:cNvPr>
                <p:cNvSpPr txBox="1"/>
                <p:nvPr/>
              </p:nvSpPr>
              <p:spPr>
                <a:xfrm>
                  <a:off x="4203235" y="4454177"/>
                  <a:ext cx="1779965"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𝜶</m:t>
                      </m:r>
                    </m:oMath>
                  </a14:m>
                  <a:endParaRPr kumimoji="1" lang="ja-JP" altLang="en-US" sz="2400" b="1" dirty="0">
                    <a:ea typeface="Meiryo UI"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80381502-0E30-24A0-D107-6E74A76144E2}"/>
                    </a:ext>
                  </a:extLst>
                </p:cNvPr>
                <p:cNvSpPr txBox="1">
                  <a:spLocks noRot="1" noChangeAspect="1" noMove="1" noResize="1" noEditPoints="1" noAdjustHandles="1" noChangeArrowheads="1" noChangeShapeType="1" noTextEdit="1"/>
                </p:cNvSpPr>
                <p:nvPr/>
              </p:nvSpPr>
              <p:spPr>
                <a:xfrm>
                  <a:off x="4203235" y="4454177"/>
                  <a:ext cx="1779965" cy="461665"/>
                </a:xfrm>
                <a:prstGeom prst="rect">
                  <a:avLst/>
                </a:prstGeom>
                <a:blipFill>
                  <a:blip r:embed="rId11"/>
                  <a:stretch>
                    <a:fillRect l="-5137" t="-18421" b="-21053"/>
                  </a:stretch>
                </a:blipFill>
              </p:spPr>
              <p:txBody>
                <a:bodyPr/>
                <a:lstStyle/>
                <a:p>
                  <a:r>
                    <a:rPr lang="ja-JP" altLang="en-US">
                      <a:noFill/>
                    </a:rPr>
                    <a:t> </a:t>
                  </a:r>
                </a:p>
              </p:txBody>
            </p:sp>
          </mc:Fallback>
        </mc:AlternateContent>
        <p:pic>
          <p:nvPicPr>
            <p:cNvPr id="45" name="グラフィックス 44" descr="都市 単色塗りつぶし">
              <a:extLst>
                <a:ext uri="{FF2B5EF4-FFF2-40B4-BE49-F238E27FC236}">
                  <a16:creationId xmlns:a16="http://schemas.microsoft.com/office/drawing/2014/main" id="{926CF8DB-6613-E167-D699-94C46588E26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0617"/>
            <a:stretch/>
          </p:blipFill>
          <p:spPr>
            <a:xfrm>
              <a:off x="5540355" y="4366294"/>
              <a:ext cx="726488" cy="1145730"/>
            </a:xfrm>
            <a:prstGeom prst="rect">
              <a:avLst/>
            </a:prstGeom>
          </p:spPr>
        </p:pic>
        <p:pic>
          <p:nvPicPr>
            <p:cNvPr id="46" name="グラフィックス 45" descr="ロボット 単色塗りつぶし">
              <a:extLst>
                <a:ext uri="{FF2B5EF4-FFF2-40B4-BE49-F238E27FC236}">
                  <a16:creationId xmlns:a16="http://schemas.microsoft.com/office/drawing/2014/main" id="{D04DF434-3E09-CB5A-2B59-0E8BC250E63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5536"/>
            <a:stretch/>
          </p:blipFill>
          <p:spPr>
            <a:xfrm>
              <a:off x="4641244" y="4776203"/>
              <a:ext cx="793584" cy="672046"/>
            </a:xfrm>
            <a:prstGeom prst="rect">
              <a:avLst/>
            </a:prstGeom>
          </p:spPr>
        </p:pic>
        <p:cxnSp>
          <p:nvCxnSpPr>
            <p:cNvPr id="10" name="直線コネクタ 9">
              <a:extLst>
                <a:ext uri="{FF2B5EF4-FFF2-40B4-BE49-F238E27FC236}">
                  <a16:creationId xmlns:a16="http://schemas.microsoft.com/office/drawing/2014/main" id="{C19762D8-C2DA-4D9C-7F08-0BA9F85C07CE}"/>
                </a:ext>
              </a:extLst>
            </p:cNvPr>
            <p:cNvCxnSpPr>
              <a:cxnSpLocks/>
            </p:cNvCxnSpPr>
            <p:nvPr/>
          </p:nvCxnSpPr>
          <p:spPr>
            <a:xfrm>
              <a:off x="5959670" y="4203705"/>
              <a:ext cx="0" cy="13415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429EAEF-3752-6C83-A5BF-72AED111B6AE}"/>
                </a:ext>
              </a:extLst>
            </p:cNvPr>
            <p:cNvCxnSpPr>
              <a:cxnSpLocks/>
            </p:cNvCxnSpPr>
            <p:nvPr/>
          </p:nvCxnSpPr>
          <p:spPr>
            <a:xfrm>
              <a:off x="9842910" y="4203705"/>
              <a:ext cx="0" cy="13415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4FC3F77-7D07-5617-9EA7-D7CA30FDDFAD}"/>
                    </a:ext>
                  </a:extLst>
                </p:cNvPr>
                <p:cNvSpPr txBox="1"/>
                <p:nvPr/>
              </p:nvSpPr>
              <p:spPr>
                <a:xfrm>
                  <a:off x="8599699" y="4396214"/>
                  <a:ext cx="1735763" cy="461665"/>
                </a:xfrm>
                <a:prstGeom prst="rect">
                  <a:avLst/>
                </a:prstGeom>
                <a:noFill/>
              </p:spPr>
              <p:txBody>
                <a:bodyPr wrap="square" rtlCol="0">
                  <a:spAutoFit/>
                </a:bodyPr>
                <a:lstStyle/>
                <a:p>
                  <a:r>
                    <a:rPr lang="ja-JP" altLang="en-US" sz="2400" b="1" dirty="0">
                      <a:ea typeface="Meiryo UI" panose="020B0604030504040204" pitchFamily="50" charset="-128"/>
                    </a:rPr>
                    <a:t>アバター</a:t>
                  </a:r>
                  <a:r>
                    <a:rPr kumimoji="1" lang="en-US" altLang="ja-JP" sz="2400" b="1" dirty="0">
                      <a:ea typeface="Meiryo UI" panose="020B0604030504040204" pitchFamily="50" charset="-128"/>
                    </a:rPr>
                    <a:t> </a:t>
                  </a:r>
                  <a14:m>
                    <m:oMath xmlns:m="http://schemas.openxmlformats.org/officeDocument/2006/math">
                      <m:r>
                        <a:rPr kumimoji="1" lang="en-US" altLang="ja-JP" sz="2400" b="1" i="1" smtClean="0">
                          <a:latin typeface="Cambria Math" panose="02040503050406030204" pitchFamily="18" charset="0"/>
                        </a:rPr>
                        <m:t>𝜷</m:t>
                      </m:r>
                    </m:oMath>
                  </a14:m>
                  <a:endParaRPr kumimoji="1" lang="ja-JP" altLang="en-US" sz="2400" b="1" dirty="0">
                    <a:ea typeface="Meiryo UI"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44FC3F77-7D07-5617-9EA7-D7CA30FDDFAD}"/>
                    </a:ext>
                  </a:extLst>
                </p:cNvPr>
                <p:cNvSpPr txBox="1">
                  <a:spLocks noRot="1" noChangeAspect="1" noMove="1" noResize="1" noEditPoints="1" noAdjustHandles="1" noChangeArrowheads="1" noChangeShapeType="1" noTextEdit="1"/>
                </p:cNvSpPr>
                <p:nvPr/>
              </p:nvSpPr>
              <p:spPr>
                <a:xfrm>
                  <a:off x="8599699" y="4396214"/>
                  <a:ext cx="1735763" cy="461665"/>
                </a:xfrm>
                <a:prstGeom prst="rect">
                  <a:avLst/>
                </a:prstGeom>
                <a:blipFill>
                  <a:blip r:embed="rId14"/>
                  <a:stretch>
                    <a:fillRect l="-5263" t="-18667" b="-22667"/>
                  </a:stretch>
                </a:blipFill>
              </p:spPr>
              <p:txBody>
                <a:bodyPr/>
                <a:lstStyle/>
                <a:p>
                  <a:r>
                    <a:rPr lang="ja-JP" altLang="en-US">
                      <a:noFill/>
                    </a:rPr>
                    <a:t> </a:t>
                  </a:r>
                </a:p>
              </p:txBody>
            </p:sp>
          </mc:Fallback>
        </mc:AlternateContent>
        <p:sp>
          <p:nvSpPr>
            <p:cNvPr id="99" name="円弧 98">
              <a:extLst>
                <a:ext uri="{FF2B5EF4-FFF2-40B4-BE49-F238E27FC236}">
                  <a16:creationId xmlns:a16="http://schemas.microsoft.com/office/drawing/2014/main" id="{C7BBAC92-D2EC-1C2C-39DB-0CFF0C1D0311}"/>
                </a:ext>
              </a:extLst>
            </p:cNvPr>
            <p:cNvSpPr/>
            <p:nvPr/>
          </p:nvSpPr>
          <p:spPr>
            <a:xfrm>
              <a:off x="2250277" y="3658154"/>
              <a:ext cx="6936792" cy="5028093"/>
            </a:xfrm>
            <a:prstGeom prst="arc">
              <a:avLst>
                <a:gd name="adj1" fmla="val 11932085"/>
                <a:gd name="adj2" fmla="val 2017109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54644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D46E9-A852-A5F9-19F7-BA18E910FC00}"/>
              </a:ext>
            </a:extLst>
          </p:cNvPr>
          <p:cNvSpPr>
            <a:spLocks noGrp="1"/>
          </p:cNvSpPr>
          <p:nvPr>
            <p:ph type="title"/>
          </p:nvPr>
        </p:nvSpPr>
        <p:spPr/>
        <p:txBody>
          <a:bodyPr/>
          <a:lstStyle/>
          <a:p>
            <a:r>
              <a:rPr kumimoji="1" lang="ja-JP" altLang="en-US" dirty="0"/>
              <a:t>複数空間認知の考え方</a:t>
            </a:r>
          </a:p>
        </p:txBody>
      </p:sp>
      <p:sp>
        <p:nvSpPr>
          <p:cNvPr id="3" name="コンテンツ プレースホルダー 2">
            <a:extLst>
              <a:ext uri="{FF2B5EF4-FFF2-40B4-BE49-F238E27FC236}">
                <a16:creationId xmlns:a16="http://schemas.microsoft.com/office/drawing/2014/main" id="{3F98EC1C-E41F-F691-7E16-C0F5D0E40859}"/>
              </a:ext>
            </a:extLst>
          </p:cNvPr>
          <p:cNvSpPr>
            <a:spLocks noGrp="1"/>
          </p:cNvSpPr>
          <p:nvPr>
            <p:ph idx="1"/>
          </p:nvPr>
        </p:nvSpPr>
        <p:spPr/>
        <p:txBody>
          <a:bodyPr>
            <a:normAutofit/>
          </a:bodyPr>
          <a:lstStyle/>
          <a:p>
            <a:pPr>
              <a:lnSpc>
                <a:spcPct val="100000"/>
              </a:lnSpc>
              <a:spcBef>
                <a:spcPts val="1200"/>
              </a:spcBef>
            </a:pPr>
            <a:r>
              <a:rPr kumimoji="1" lang="ja-JP" altLang="en-US" dirty="0"/>
              <a:t>遠隔の</a:t>
            </a:r>
            <a:r>
              <a:rPr kumimoji="1" lang="en-US" altLang="ja-JP" dirty="0"/>
              <a:t>2</a:t>
            </a:r>
            <a:r>
              <a:rPr lang="ja-JP" altLang="en-US" dirty="0"/>
              <a:t>箇所の実空間に同時並行的に没入するとき，体験者の得る感覚は両空間を提示する手法に依存</a:t>
            </a:r>
            <a:endParaRPr lang="en-US" altLang="ja-JP" dirty="0"/>
          </a:p>
          <a:p>
            <a:pPr>
              <a:lnSpc>
                <a:spcPct val="100000"/>
              </a:lnSpc>
              <a:spcBef>
                <a:spcPts val="1200"/>
              </a:spcBef>
            </a:pPr>
            <a:r>
              <a:rPr kumimoji="1" lang="ja-JP" altLang="en-US" dirty="0"/>
              <a:t>通常の体験者が知覚し制御している主観視点を</a:t>
            </a:r>
            <a:r>
              <a:rPr kumimoji="1" lang="en-US" altLang="ja-JP" dirty="0"/>
              <a:t>2</a:t>
            </a:r>
            <a:r>
              <a:rPr kumimoji="1" lang="ja-JP" altLang="en-US" dirty="0"/>
              <a:t>箇所とするためには，</a:t>
            </a:r>
            <a:br>
              <a:rPr lang="en-US" altLang="ja-JP" dirty="0"/>
            </a:br>
            <a:r>
              <a:rPr kumimoji="1" lang="ja-JP" altLang="en-US" dirty="0"/>
              <a:t>知覚事象の</a:t>
            </a:r>
            <a:r>
              <a:rPr kumimoji="1" lang="ja-JP" altLang="en-US" b="1" dirty="0"/>
              <a:t>時間的多重</a:t>
            </a:r>
            <a:r>
              <a:rPr kumimoji="1" lang="ja-JP" altLang="en-US" dirty="0"/>
              <a:t>または</a:t>
            </a:r>
            <a:r>
              <a:rPr kumimoji="1" lang="ja-JP" altLang="en-US" b="1" dirty="0"/>
              <a:t>空間的多重</a:t>
            </a:r>
            <a:r>
              <a:rPr kumimoji="1" lang="ja-JP" altLang="en-US" dirty="0"/>
              <a:t>を用いて認知空間の多重化</a:t>
            </a:r>
            <a:r>
              <a:rPr lang="ja-JP" altLang="en-US" dirty="0"/>
              <a:t>が</a:t>
            </a:r>
            <a:r>
              <a:rPr kumimoji="1" lang="ja-JP" altLang="en-US" dirty="0"/>
              <a:t>必要．</a:t>
            </a:r>
            <a:endParaRPr kumimoji="1" lang="en-US" altLang="ja-JP" dirty="0"/>
          </a:p>
        </p:txBody>
      </p:sp>
      <p:sp>
        <p:nvSpPr>
          <p:cNvPr id="4" name="日付プレースホルダー 3">
            <a:extLst>
              <a:ext uri="{FF2B5EF4-FFF2-40B4-BE49-F238E27FC236}">
                <a16:creationId xmlns:a16="http://schemas.microsoft.com/office/drawing/2014/main" id="{757EE128-7703-67B9-1AF5-43CFDF33D9AA}"/>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BDB8E436-3E80-ABA9-15B8-741CC192625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EB5563DF-2732-EDCE-F326-30DE5DAD1A27}"/>
              </a:ext>
            </a:extLst>
          </p:cNvPr>
          <p:cNvSpPr>
            <a:spLocks noGrp="1"/>
          </p:cNvSpPr>
          <p:nvPr>
            <p:ph type="sldNum" sz="quarter" idx="12"/>
          </p:nvPr>
        </p:nvSpPr>
        <p:spPr/>
        <p:txBody>
          <a:bodyPr/>
          <a:lstStyle/>
          <a:p>
            <a:fld id="{28498C4A-281D-456F-B1B5-DFF3FFC7FCB3}" type="slidenum">
              <a:rPr kumimoji="1" lang="ja-JP" altLang="en-US" smtClean="0"/>
              <a:t>4</a:t>
            </a:fld>
            <a:endParaRPr kumimoji="1" lang="ja-JP" altLang="en-US" dirty="0"/>
          </a:p>
        </p:txBody>
      </p:sp>
      <p:grpSp>
        <p:nvGrpSpPr>
          <p:cNvPr id="7" name="グループ化 6">
            <a:extLst>
              <a:ext uri="{FF2B5EF4-FFF2-40B4-BE49-F238E27FC236}">
                <a16:creationId xmlns:a16="http://schemas.microsoft.com/office/drawing/2014/main" id="{AE227852-5105-19E4-D03E-1A86ED87C5AB}"/>
              </a:ext>
            </a:extLst>
          </p:cNvPr>
          <p:cNvGrpSpPr/>
          <p:nvPr/>
        </p:nvGrpSpPr>
        <p:grpSpPr>
          <a:xfrm>
            <a:off x="1262058" y="3507652"/>
            <a:ext cx="9547770" cy="2701288"/>
            <a:chOff x="1233121" y="3345606"/>
            <a:chExt cx="9547770" cy="2701288"/>
          </a:xfrm>
        </p:grpSpPr>
        <p:pic>
          <p:nvPicPr>
            <p:cNvPr id="23" name="グラフィックス 22" descr="男性 枠線">
              <a:extLst>
                <a:ext uri="{FF2B5EF4-FFF2-40B4-BE49-F238E27FC236}">
                  <a16:creationId xmlns:a16="http://schemas.microsoft.com/office/drawing/2014/main" id="{9185F0D9-913A-5B8D-3633-3C3A835A67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857" r="29243"/>
            <a:stretch/>
          </p:blipFill>
          <p:spPr>
            <a:xfrm>
              <a:off x="9154608" y="4834169"/>
              <a:ext cx="1417785" cy="1212725"/>
            </a:xfrm>
            <a:prstGeom prst="rect">
              <a:avLst/>
            </a:prstGeom>
          </p:spPr>
        </p:pic>
        <p:sp>
          <p:nvSpPr>
            <p:cNvPr id="13" name="楕円 12">
              <a:extLst>
                <a:ext uri="{FF2B5EF4-FFF2-40B4-BE49-F238E27FC236}">
                  <a16:creationId xmlns:a16="http://schemas.microsoft.com/office/drawing/2014/main" id="{B69E2C11-1B82-21E9-15C4-259A48A1ADFB}"/>
                </a:ext>
              </a:extLst>
            </p:cNvPr>
            <p:cNvSpPr/>
            <p:nvPr/>
          </p:nvSpPr>
          <p:spPr>
            <a:xfrm>
              <a:off x="8899082" y="3437707"/>
              <a:ext cx="1881809" cy="163443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グラフィックス 15" descr="脳 枠線">
              <a:extLst>
                <a:ext uri="{FF2B5EF4-FFF2-40B4-BE49-F238E27FC236}">
                  <a16:creationId xmlns:a16="http://schemas.microsoft.com/office/drawing/2014/main" id="{C9F26392-6CC1-A02B-91F2-625D2AA4A08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587" b="22530"/>
            <a:stretch/>
          </p:blipFill>
          <p:spPr>
            <a:xfrm>
              <a:off x="9357097" y="3475901"/>
              <a:ext cx="965777" cy="265732"/>
            </a:xfrm>
            <a:prstGeom prst="rect">
              <a:avLst/>
            </a:prstGeom>
          </p:spPr>
        </p:pic>
        <p:grpSp>
          <p:nvGrpSpPr>
            <p:cNvPr id="24" name="グループ化 23">
              <a:extLst>
                <a:ext uri="{FF2B5EF4-FFF2-40B4-BE49-F238E27FC236}">
                  <a16:creationId xmlns:a16="http://schemas.microsoft.com/office/drawing/2014/main" id="{443A928D-DBA1-00A3-522E-ECA9A762825D}"/>
                </a:ext>
              </a:extLst>
            </p:cNvPr>
            <p:cNvGrpSpPr/>
            <p:nvPr/>
          </p:nvGrpSpPr>
          <p:grpSpPr>
            <a:xfrm>
              <a:off x="1475432" y="3523242"/>
              <a:ext cx="2340000" cy="1800000"/>
              <a:chOff x="3523013" y="4945935"/>
              <a:chExt cx="1754639" cy="1476196"/>
            </a:xfrm>
          </p:grpSpPr>
          <p:cxnSp>
            <p:nvCxnSpPr>
              <p:cNvPr id="25" name="直線コネクタ 24">
                <a:extLst>
                  <a:ext uri="{FF2B5EF4-FFF2-40B4-BE49-F238E27FC236}">
                    <a16:creationId xmlns:a16="http://schemas.microsoft.com/office/drawing/2014/main" id="{D7A351A1-A048-33F7-D28B-E3EB134DC4D7}"/>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8CD9259-0A40-DCD0-BB33-188664C85E36}"/>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A93D84-557B-2609-4187-7B223DAFA045}"/>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3A10B5-B780-CB51-82A9-8332C02D28B4}"/>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C09490F-A26E-C2D9-D759-9BBC6DF0C855}"/>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126EFBF-0806-E4A0-F9BA-D60DA16D04D6}"/>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7AF9BB-98A7-0D24-4B5D-8B2BBC5DB839}"/>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ECB5E64-146B-1D6B-21E6-D25FB75D77D2}"/>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836EF73-B525-6126-D920-8E77506BFE86}"/>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C36171B-58F3-257C-1B59-6D8E4A1E4133}"/>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994889D-6A07-1C30-7035-3835FD75F01F}"/>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105BFCF-D960-7830-5BAE-DAF2B58F91E1}"/>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A26C030-A855-0150-6B2E-F0A199FDE03A}"/>
                    </a:ext>
                  </a:extLst>
                </p:cNvPr>
                <p:cNvSpPr txBox="1"/>
                <p:nvPr/>
              </p:nvSpPr>
              <p:spPr>
                <a:xfrm>
                  <a:off x="2131597" y="3521201"/>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EA26C030-A855-0150-6B2E-F0A199FDE03A}"/>
                    </a:ext>
                  </a:extLst>
                </p:cNvPr>
                <p:cNvSpPr txBox="1">
                  <a:spLocks noRot="1" noChangeAspect="1" noMove="1" noResize="1" noEditPoints="1" noAdjustHandles="1" noChangeArrowheads="1" noChangeShapeType="1" noTextEdit="1"/>
                </p:cNvSpPr>
                <p:nvPr/>
              </p:nvSpPr>
              <p:spPr>
                <a:xfrm>
                  <a:off x="2131597" y="3521201"/>
                  <a:ext cx="1081249" cy="369332"/>
                </a:xfrm>
                <a:prstGeom prst="rect">
                  <a:avLst/>
                </a:prstGeom>
                <a:blipFill>
                  <a:blip r:embed="rId7"/>
                  <a:stretch>
                    <a:fillRect l="-4494" t="-4918" b="-27869"/>
                  </a:stretch>
                </a:blipFill>
              </p:spPr>
              <p:txBody>
                <a:bodyPr/>
                <a:lstStyle/>
                <a:p>
                  <a:r>
                    <a:rPr lang="ja-JP" altLang="en-US">
                      <a:noFill/>
                    </a:rPr>
                    <a:t> </a:t>
                  </a:r>
                </a:p>
              </p:txBody>
            </p:sp>
          </mc:Fallback>
        </mc:AlternateContent>
        <p:grpSp>
          <p:nvGrpSpPr>
            <p:cNvPr id="38" name="グループ化 37">
              <a:extLst>
                <a:ext uri="{FF2B5EF4-FFF2-40B4-BE49-F238E27FC236}">
                  <a16:creationId xmlns:a16="http://schemas.microsoft.com/office/drawing/2014/main" id="{867A090F-7B2B-86C2-0F8F-3ED85EED2B46}"/>
                </a:ext>
              </a:extLst>
            </p:cNvPr>
            <p:cNvGrpSpPr/>
            <p:nvPr/>
          </p:nvGrpSpPr>
          <p:grpSpPr>
            <a:xfrm>
              <a:off x="4212665" y="3521201"/>
              <a:ext cx="2340000" cy="1800000"/>
              <a:chOff x="3523013" y="4945935"/>
              <a:chExt cx="1754639" cy="1476196"/>
            </a:xfrm>
          </p:grpSpPr>
          <p:cxnSp>
            <p:nvCxnSpPr>
              <p:cNvPr id="39" name="直線コネクタ 38">
                <a:extLst>
                  <a:ext uri="{FF2B5EF4-FFF2-40B4-BE49-F238E27FC236}">
                    <a16:creationId xmlns:a16="http://schemas.microsoft.com/office/drawing/2014/main" id="{2CD167FB-4639-637A-EBA6-D4430C68216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43835A2-2254-DB8D-D071-49A78E546553}"/>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E2FA0B6-E620-0A1D-44DA-B14422B80D57}"/>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A37F559-B080-E5C0-29AE-5CECC7D39CEE}"/>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429A6D4-6DFB-6B5A-9973-7056D309B3F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E12793C-8C68-1151-57C7-6150C63C1F28}"/>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9C50DD8-3A8A-7D26-5EB6-778B57A67F26}"/>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54C769-483C-611F-E56F-20074CF8DF08}"/>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B08B8DD-4F5F-BA20-4306-9F9702785D91}"/>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0119690-D1E2-65EA-2702-90C2A4C7A1F2}"/>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6190543-228C-2A69-38FC-6CC6E5895FD9}"/>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03A657F-9E9E-4034-9DEC-FA17A9D7EA1C}"/>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AF1D724C-0F9E-0878-4033-95505D5F8EFA}"/>
                    </a:ext>
                  </a:extLst>
                </p:cNvPr>
                <p:cNvSpPr txBox="1"/>
                <p:nvPr/>
              </p:nvSpPr>
              <p:spPr>
                <a:xfrm>
                  <a:off x="4910339" y="3517559"/>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51" name="テキスト ボックス 50">
                  <a:extLst>
                    <a:ext uri="{FF2B5EF4-FFF2-40B4-BE49-F238E27FC236}">
                      <a16:creationId xmlns:a16="http://schemas.microsoft.com/office/drawing/2014/main" id="{AF1D724C-0F9E-0878-4033-95505D5F8EFA}"/>
                    </a:ext>
                  </a:extLst>
                </p:cNvPr>
                <p:cNvSpPr txBox="1">
                  <a:spLocks noRot="1" noChangeAspect="1" noMove="1" noResize="1" noEditPoints="1" noAdjustHandles="1" noChangeArrowheads="1" noChangeShapeType="1" noTextEdit="1"/>
                </p:cNvSpPr>
                <p:nvPr/>
              </p:nvSpPr>
              <p:spPr>
                <a:xfrm>
                  <a:off x="4910339" y="3517559"/>
                  <a:ext cx="1028499" cy="369332"/>
                </a:xfrm>
                <a:prstGeom prst="rect">
                  <a:avLst/>
                </a:prstGeom>
                <a:blipFill>
                  <a:blip r:embed="rId8"/>
                  <a:stretch>
                    <a:fillRect l="-4734" t="-6667" r="-1775" b="-30000"/>
                  </a:stretch>
                </a:blipFill>
              </p:spPr>
              <p:txBody>
                <a:bodyPr/>
                <a:lstStyle/>
                <a:p>
                  <a:r>
                    <a:rPr lang="ja-JP" altLang="en-US">
                      <a:noFill/>
                    </a:rPr>
                    <a:t> </a:t>
                  </a:r>
                </a:p>
              </p:txBody>
            </p:sp>
          </mc:Fallback>
        </mc:AlternateContent>
        <p:pic>
          <p:nvPicPr>
            <p:cNvPr id="53" name="グラフィックス 52" descr="落葉樹 単色塗りつぶし">
              <a:extLst>
                <a:ext uri="{FF2B5EF4-FFF2-40B4-BE49-F238E27FC236}">
                  <a16:creationId xmlns:a16="http://schemas.microsoft.com/office/drawing/2014/main" id="{36E4D37D-CF23-5FAF-C88D-636452E8D1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1462" y="4532990"/>
              <a:ext cx="713289" cy="713289"/>
            </a:xfrm>
            <a:prstGeom prst="rect">
              <a:avLst/>
            </a:prstGeom>
          </p:spPr>
        </p:pic>
        <p:pic>
          <p:nvPicPr>
            <p:cNvPr id="54" name="グラフィックス 53" descr="都市 単色塗りつぶし">
              <a:extLst>
                <a:ext uri="{FF2B5EF4-FFF2-40B4-BE49-F238E27FC236}">
                  <a16:creationId xmlns:a16="http://schemas.microsoft.com/office/drawing/2014/main" id="{90F78091-2F17-1EFE-26F8-19C7EB5D336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0617"/>
            <a:stretch/>
          </p:blipFill>
          <p:spPr>
            <a:xfrm>
              <a:off x="2415447" y="4129663"/>
              <a:ext cx="726488" cy="1145730"/>
            </a:xfrm>
            <a:prstGeom prst="rect">
              <a:avLst/>
            </a:prstGeom>
          </p:spPr>
        </p:pic>
        <p:sp>
          <p:nvSpPr>
            <p:cNvPr id="55" name="テキスト ボックス 54">
              <a:extLst>
                <a:ext uri="{FF2B5EF4-FFF2-40B4-BE49-F238E27FC236}">
                  <a16:creationId xmlns:a16="http://schemas.microsoft.com/office/drawing/2014/main" id="{4A9CF9D0-2AA9-7F9B-162C-C30EFC22ABDC}"/>
                </a:ext>
              </a:extLst>
            </p:cNvPr>
            <p:cNvSpPr txBox="1"/>
            <p:nvPr/>
          </p:nvSpPr>
          <p:spPr>
            <a:xfrm>
              <a:off x="2428610" y="5403460"/>
              <a:ext cx="3152816" cy="369332"/>
            </a:xfrm>
            <a:prstGeom prst="rect">
              <a:avLst/>
            </a:prstGeom>
            <a:noFill/>
          </p:spPr>
          <p:txBody>
            <a:bodyPr wrap="square">
              <a:spAutoFit/>
            </a:bodyPr>
            <a:lstStyle/>
            <a:p>
              <a:r>
                <a:rPr lang="ja-JP" altLang="en-US" b="1" dirty="0"/>
                <a:t>時間的または空間的に多重</a:t>
              </a:r>
              <a:endParaRPr kumimoji="1" lang="en-US" altLang="ja-JP" b="1" dirty="0"/>
            </a:p>
          </p:txBody>
        </p:sp>
        <p:sp>
          <p:nvSpPr>
            <p:cNvPr id="75" name="テキスト ボックス 74">
              <a:extLst>
                <a:ext uri="{FF2B5EF4-FFF2-40B4-BE49-F238E27FC236}">
                  <a16:creationId xmlns:a16="http://schemas.microsoft.com/office/drawing/2014/main" id="{9EBE309B-FEE8-AE25-1BED-DF2FC91979E2}"/>
                </a:ext>
              </a:extLst>
            </p:cNvPr>
            <p:cNvSpPr txBox="1"/>
            <p:nvPr/>
          </p:nvSpPr>
          <p:spPr>
            <a:xfrm>
              <a:off x="9308396" y="4260945"/>
              <a:ext cx="1146542" cy="369332"/>
            </a:xfrm>
            <a:prstGeom prst="rect">
              <a:avLst/>
            </a:prstGeom>
            <a:noFill/>
          </p:spPr>
          <p:txBody>
            <a:bodyPr wrap="square">
              <a:spAutoFit/>
            </a:bodyPr>
            <a:lstStyle/>
            <a:p>
              <a:r>
                <a:rPr kumimoji="1" lang="ja-JP" altLang="en-US" b="1" dirty="0">
                  <a:solidFill>
                    <a:srgbClr val="7030A0"/>
                  </a:solidFill>
                </a:rPr>
                <a:t>認知空間</a:t>
              </a:r>
            </a:p>
          </p:txBody>
        </p:sp>
        <p:grpSp>
          <p:nvGrpSpPr>
            <p:cNvPr id="61" name="グループ化 60">
              <a:extLst>
                <a:ext uri="{FF2B5EF4-FFF2-40B4-BE49-F238E27FC236}">
                  <a16:creationId xmlns:a16="http://schemas.microsoft.com/office/drawing/2014/main" id="{D0DB9140-A781-148A-B608-3225573E11AF}"/>
                </a:ext>
              </a:extLst>
            </p:cNvPr>
            <p:cNvGrpSpPr/>
            <p:nvPr/>
          </p:nvGrpSpPr>
          <p:grpSpPr>
            <a:xfrm>
              <a:off x="9237610" y="3815860"/>
              <a:ext cx="1385520" cy="1056764"/>
              <a:chOff x="3523013" y="4945935"/>
              <a:chExt cx="1754639" cy="1476196"/>
            </a:xfrm>
          </p:grpSpPr>
          <p:cxnSp>
            <p:nvCxnSpPr>
              <p:cNvPr id="62" name="直線コネクタ 61">
                <a:extLst>
                  <a:ext uri="{FF2B5EF4-FFF2-40B4-BE49-F238E27FC236}">
                    <a16:creationId xmlns:a16="http://schemas.microsoft.com/office/drawing/2014/main" id="{061D15C2-9F12-283B-25FF-C16241FD35C9}"/>
                  </a:ext>
                </a:extLst>
              </p:cNvPr>
              <p:cNvCxnSpPr>
                <a:cxnSpLocks/>
              </p:cNvCxnSpPr>
              <p:nvPr/>
            </p:nvCxnSpPr>
            <p:spPr>
              <a:xfrm>
                <a:off x="3523013" y="6422131"/>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F846B27-795C-3786-6961-A4A9E1B5320F}"/>
                  </a:ext>
                </a:extLst>
              </p:cNvPr>
              <p:cNvCxnSpPr>
                <a:cxnSpLocks/>
              </p:cNvCxnSpPr>
              <p:nvPr/>
            </p:nvCxnSpPr>
            <p:spPr>
              <a:xfrm>
                <a:off x="3523013"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E1931F3-E1EF-1A3B-A569-B665614EDDDF}"/>
                  </a:ext>
                </a:extLst>
              </p:cNvPr>
              <p:cNvCxnSpPr>
                <a:cxnSpLocks/>
              </p:cNvCxnSpPr>
              <p:nvPr/>
            </p:nvCxnSpPr>
            <p:spPr>
              <a:xfrm>
                <a:off x="4781976" y="519970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C9B27A0-B67B-8832-9F79-B33D176C9523}"/>
                  </a:ext>
                </a:extLst>
              </p:cNvPr>
              <p:cNvCxnSpPr>
                <a:cxnSpLocks/>
              </p:cNvCxnSpPr>
              <p:nvPr/>
            </p:nvCxnSpPr>
            <p:spPr>
              <a:xfrm>
                <a:off x="5272644" y="4948052"/>
                <a:ext cx="0" cy="122242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876AF4F-C492-FE42-A2BB-52C57E0455D3}"/>
                  </a:ext>
                </a:extLst>
              </p:cNvPr>
              <p:cNvCxnSpPr>
                <a:cxnSpLocks/>
              </p:cNvCxnSpPr>
              <p:nvPr/>
            </p:nvCxnSpPr>
            <p:spPr>
              <a:xfrm>
                <a:off x="3523013" y="5199702"/>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9FFFA21-2A24-569B-5237-00D3FAB85C8A}"/>
                  </a:ext>
                </a:extLst>
              </p:cNvPr>
              <p:cNvCxnSpPr>
                <a:cxnSpLocks/>
              </p:cNvCxnSpPr>
              <p:nvPr/>
            </p:nvCxnSpPr>
            <p:spPr>
              <a:xfrm>
                <a:off x="4016378" y="4948052"/>
                <a:ext cx="0" cy="1222429"/>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8DECBC1-4625-AC1B-0D90-2010A8E68828}"/>
                  </a:ext>
                </a:extLst>
              </p:cNvPr>
              <p:cNvCxnSpPr>
                <a:cxnSpLocks/>
              </p:cNvCxnSpPr>
              <p:nvPr/>
            </p:nvCxnSpPr>
            <p:spPr>
              <a:xfrm flipH="1">
                <a:off x="3525827" y="4945935"/>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25E9BAE-5029-2FC0-5E42-8206B6418C3D}"/>
                  </a:ext>
                </a:extLst>
              </p:cNvPr>
              <p:cNvCxnSpPr>
                <a:cxnSpLocks/>
              </p:cNvCxnSpPr>
              <p:nvPr/>
            </p:nvCxnSpPr>
            <p:spPr>
              <a:xfrm>
                <a:off x="4012338" y="4949155"/>
                <a:ext cx="125896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7AF4863-60AD-3B64-86E5-768D2380C674}"/>
                  </a:ext>
                </a:extLst>
              </p:cNvPr>
              <p:cNvCxnSpPr>
                <a:cxnSpLocks/>
              </p:cNvCxnSpPr>
              <p:nvPr/>
            </p:nvCxnSpPr>
            <p:spPr>
              <a:xfrm>
                <a:off x="4018689" y="6162510"/>
                <a:ext cx="1258963" cy="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16CC0C1-1435-2754-6452-BFEEEB7954AA}"/>
                  </a:ext>
                </a:extLst>
              </p:cNvPr>
              <p:cNvCxnSpPr>
                <a:cxnSpLocks/>
              </p:cNvCxnSpPr>
              <p:nvPr/>
            </p:nvCxnSpPr>
            <p:spPr>
              <a:xfrm flipH="1">
                <a:off x="4779830" y="4953898"/>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7A02B12-9DBA-A8A4-7BA5-06FB977416DC}"/>
                  </a:ext>
                </a:extLst>
              </p:cNvPr>
              <p:cNvCxnSpPr>
                <a:cxnSpLocks/>
              </p:cNvCxnSpPr>
              <p:nvPr/>
            </p:nvCxnSpPr>
            <p:spPr>
              <a:xfrm flipH="1">
                <a:off x="4781945" y="6165373"/>
                <a:ext cx="494131" cy="2516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DBE2B9F-9476-D320-7BC9-55EC1CB2D2C0}"/>
                  </a:ext>
                </a:extLst>
              </p:cNvPr>
              <p:cNvCxnSpPr>
                <a:cxnSpLocks/>
              </p:cNvCxnSpPr>
              <p:nvPr/>
            </p:nvCxnSpPr>
            <p:spPr>
              <a:xfrm flipH="1">
                <a:off x="3529395" y="6161039"/>
                <a:ext cx="494131" cy="251650"/>
              </a:xfrm>
              <a:prstGeom prst="line">
                <a:avLst/>
              </a:prstGeom>
              <a:ln w="12700">
                <a:solidFill>
                  <a:srgbClr val="7030A0"/>
                </a:solidFill>
                <a:prstDash val="lgDash"/>
              </a:ln>
            </p:spPr>
            <p:style>
              <a:lnRef idx="1">
                <a:schemeClr val="accent1"/>
              </a:lnRef>
              <a:fillRef idx="0">
                <a:schemeClr val="accent1"/>
              </a:fillRef>
              <a:effectRef idx="0">
                <a:schemeClr val="accent1"/>
              </a:effectRef>
              <a:fontRef idx="minor">
                <a:schemeClr val="tx1"/>
              </a:fontRef>
            </p:style>
          </p:cxnSp>
        </p:grpSp>
        <p:cxnSp>
          <p:nvCxnSpPr>
            <p:cNvPr id="76" name="直線矢印コネクタ 75">
              <a:extLst>
                <a:ext uri="{FF2B5EF4-FFF2-40B4-BE49-F238E27FC236}">
                  <a16:creationId xmlns:a16="http://schemas.microsoft.com/office/drawing/2014/main" id="{1603EE2D-BA88-F2A7-A2E2-71DC885B79C2}"/>
                </a:ext>
              </a:extLst>
            </p:cNvPr>
            <p:cNvCxnSpPr>
              <a:cxnSpLocks/>
            </p:cNvCxnSpPr>
            <p:nvPr/>
          </p:nvCxnSpPr>
          <p:spPr>
            <a:xfrm>
              <a:off x="6728356" y="4412463"/>
              <a:ext cx="2484000" cy="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6D78FA97-54D5-D706-F73D-2E75920D7A58}"/>
                </a:ext>
              </a:extLst>
            </p:cNvPr>
            <p:cNvSpPr txBox="1"/>
            <p:nvPr/>
          </p:nvSpPr>
          <p:spPr>
            <a:xfrm>
              <a:off x="3731506" y="4319129"/>
              <a:ext cx="557027" cy="646331"/>
            </a:xfrm>
            <a:prstGeom prst="rect">
              <a:avLst/>
            </a:prstGeom>
            <a:noFill/>
          </p:spPr>
          <p:txBody>
            <a:bodyPr wrap="square">
              <a:spAutoFit/>
            </a:bodyPr>
            <a:lstStyle/>
            <a:p>
              <a:r>
                <a:rPr lang="en-US" altLang="ja-JP" sz="3600" b="1" dirty="0"/>
                <a:t>+</a:t>
              </a:r>
              <a:endParaRPr kumimoji="1" lang="en-US" altLang="ja-JP" sz="3600" b="1" dirty="0"/>
            </a:p>
          </p:txBody>
        </p:sp>
        <p:sp>
          <p:nvSpPr>
            <p:cNvPr id="89" name="四角形: 角を丸くする 88">
              <a:extLst>
                <a:ext uri="{FF2B5EF4-FFF2-40B4-BE49-F238E27FC236}">
                  <a16:creationId xmlns:a16="http://schemas.microsoft.com/office/drawing/2014/main" id="{0303934E-6B3C-2E9B-33CD-7DE012939576}"/>
                </a:ext>
              </a:extLst>
            </p:cNvPr>
            <p:cNvSpPr/>
            <p:nvPr/>
          </p:nvSpPr>
          <p:spPr>
            <a:xfrm>
              <a:off x="1233121" y="3345606"/>
              <a:ext cx="5495235" cy="251349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979E87AF-75A4-7C5D-CF85-3BE17D6390EA}"/>
              </a:ext>
            </a:extLst>
          </p:cNvPr>
          <p:cNvSpPr txBox="1"/>
          <p:nvPr/>
        </p:nvSpPr>
        <p:spPr>
          <a:xfrm>
            <a:off x="7344026" y="4000533"/>
            <a:ext cx="1261884" cy="523220"/>
          </a:xfrm>
          <a:prstGeom prst="rect">
            <a:avLst/>
          </a:prstGeom>
          <a:noFill/>
        </p:spPr>
        <p:txBody>
          <a:bodyPr wrap="none" rtlCol="0">
            <a:spAutoFit/>
          </a:bodyPr>
          <a:lstStyle/>
          <a:p>
            <a:r>
              <a:rPr kumimoji="1" lang="ja-JP" altLang="en-US" sz="2800" b="1" dirty="0"/>
              <a:t>多重化</a:t>
            </a:r>
          </a:p>
        </p:txBody>
      </p:sp>
      <p:sp>
        <p:nvSpPr>
          <p:cNvPr id="9" name="テキスト ボックス 8">
            <a:extLst>
              <a:ext uri="{FF2B5EF4-FFF2-40B4-BE49-F238E27FC236}">
                <a16:creationId xmlns:a16="http://schemas.microsoft.com/office/drawing/2014/main" id="{9DCF6213-7D2F-6E33-E38D-9A059F79EC5D}"/>
              </a:ext>
            </a:extLst>
          </p:cNvPr>
          <p:cNvSpPr txBox="1"/>
          <p:nvPr/>
        </p:nvSpPr>
        <p:spPr>
          <a:xfrm>
            <a:off x="7252968" y="4834119"/>
            <a:ext cx="1415772" cy="830997"/>
          </a:xfrm>
          <a:prstGeom prst="rect">
            <a:avLst/>
          </a:prstGeom>
          <a:noFill/>
        </p:spPr>
        <p:txBody>
          <a:bodyPr wrap="none" rtlCol="0">
            <a:spAutoFit/>
          </a:bodyPr>
          <a:lstStyle/>
          <a:p>
            <a:r>
              <a:rPr kumimoji="1" lang="ja-JP" altLang="en-US" sz="2400" dirty="0"/>
              <a:t>時間多重</a:t>
            </a:r>
            <a:endParaRPr kumimoji="1" lang="en-US" altLang="ja-JP" sz="2400" dirty="0"/>
          </a:p>
          <a:p>
            <a:r>
              <a:rPr lang="ja-JP" altLang="en-US" sz="2400" dirty="0"/>
              <a:t>空間多重</a:t>
            </a:r>
            <a:endParaRPr kumimoji="1" lang="ja-JP" altLang="en-US" sz="2400" dirty="0"/>
          </a:p>
        </p:txBody>
      </p:sp>
      <p:pic>
        <p:nvPicPr>
          <p:cNvPr id="10" name="グラフィックス 9" descr="ロボット 単色塗りつぶし">
            <a:extLst>
              <a:ext uri="{FF2B5EF4-FFF2-40B4-BE49-F238E27FC236}">
                <a16:creationId xmlns:a16="http://schemas.microsoft.com/office/drawing/2014/main" id="{32478085-41F6-F7F2-AEBD-9B7D181B42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37335" y="4895162"/>
            <a:ext cx="573047" cy="513729"/>
          </a:xfrm>
          <a:prstGeom prst="rect">
            <a:avLst/>
          </a:prstGeom>
        </p:spPr>
      </p:pic>
      <p:pic>
        <p:nvPicPr>
          <p:cNvPr id="11" name="グラフィックス 10" descr="ロボット 単色塗りつぶし">
            <a:extLst>
              <a:ext uri="{FF2B5EF4-FFF2-40B4-BE49-F238E27FC236}">
                <a16:creationId xmlns:a16="http://schemas.microsoft.com/office/drawing/2014/main" id="{D986F3AB-9ACC-2C12-B76F-B88858C712C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47620" y="4901469"/>
            <a:ext cx="573047" cy="513729"/>
          </a:xfrm>
          <a:prstGeom prst="rect">
            <a:avLst/>
          </a:prstGeom>
        </p:spPr>
      </p:pic>
    </p:spTree>
    <p:extLst>
      <p:ext uri="{BB962C8B-B14F-4D97-AF65-F5344CB8AC3E}">
        <p14:creationId xmlns:p14="http://schemas.microsoft.com/office/powerpoint/2010/main" val="97689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B033-E356-DECE-5356-BDBE375CBE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521E79-DB3C-66CB-699B-FFBB3B379580}"/>
              </a:ext>
            </a:extLst>
          </p:cNvPr>
          <p:cNvSpPr>
            <a:spLocks noGrp="1"/>
          </p:cNvSpPr>
          <p:nvPr>
            <p:ph type="title"/>
          </p:nvPr>
        </p:nvSpPr>
        <p:spPr/>
        <p:txBody>
          <a:bodyPr/>
          <a:lstStyle/>
          <a:p>
            <a:r>
              <a:rPr kumimoji="1" lang="ja-JP" altLang="en-US" dirty="0"/>
              <a:t>空間認知の多重化</a:t>
            </a:r>
          </a:p>
        </p:txBody>
      </p:sp>
      <p:sp>
        <p:nvSpPr>
          <p:cNvPr id="3" name="コンテンツ プレースホルダー 2">
            <a:extLst>
              <a:ext uri="{FF2B5EF4-FFF2-40B4-BE49-F238E27FC236}">
                <a16:creationId xmlns:a16="http://schemas.microsoft.com/office/drawing/2014/main" id="{6B7C03CC-815C-0D88-9743-CF1B8F638E0A}"/>
              </a:ext>
            </a:extLst>
          </p:cNvPr>
          <p:cNvSpPr>
            <a:spLocks noGrp="1"/>
          </p:cNvSpPr>
          <p:nvPr>
            <p:ph idx="1"/>
          </p:nvPr>
        </p:nvSpPr>
        <p:spPr>
          <a:xfrm>
            <a:off x="1243310" y="1207009"/>
            <a:ext cx="10587360" cy="908220"/>
          </a:xfrm>
        </p:spPr>
        <p:txBody>
          <a:bodyPr>
            <a:noAutofit/>
          </a:bodyPr>
          <a:lstStyle/>
          <a:p>
            <a:r>
              <a:rPr kumimoji="1" lang="ja-JP" altLang="en-US" dirty="0"/>
              <a:t>時間的多重 提示</a:t>
            </a:r>
            <a:br>
              <a:rPr kumimoji="1" lang="en-US" altLang="ja-JP" dirty="0"/>
            </a:br>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a:p>
            <a:r>
              <a:rPr kumimoji="1" lang="ja-JP" altLang="en-US" dirty="0"/>
              <a:t>空間的多重 提示</a:t>
            </a:r>
          </a:p>
        </p:txBody>
      </p:sp>
      <p:sp>
        <p:nvSpPr>
          <p:cNvPr id="4" name="日付プレースホルダー 3">
            <a:extLst>
              <a:ext uri="{FF2B5EF4-FFF2-40B4-BE49-F238E27FC236}">
                <a16:creationId xmlns:a16="http://schemas.microsoft.com/office/drawing/2014/main" id="{6290189E-EBA9-D544-3095-10EAC3D88C00}"/>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696B9B84-5507-84F8-7486-507A41714FD6}"/>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p>
        </p:txBody>
      </p:sp>
      <p:sp>
        <p:nvSpPr>
          <p:cNvPr id="6" name="スライド番号プレースホルダー 5">
            <a:extLst>
              <a:ext uri="{FF2B5EF4-FFF2-40B4-BE49-F238E27FC236}">
                <a16:creationId xmlns:a16="http://schemas.microsoft.com/office/drawing/2014/main" id="{994C858E-391A-6E43-C000-556E8D6BE11D}"/>
              </a:ext>
            </a:extLst>
          </p:cNvPr>
          <p:cNvSpPr>
            <a:spLocks noGrp="1"/>
          </p:cNvSpPr>
          <p:nvPr>
            <p:ph type="sldNum" sz="quarter" idx="12"/>
          </p:nvPr>
        </p:nvSpPr>
        <p:spPr/>
        <p:txBody>
          <a:bodyPr/>
          <a:lstStyle/>
          <a:p>
            <a:fld id="{28498C4A-281D-456F-B1B5-DFF3FFC7FCB3}" type="slidenum">
              <a:rPr kumimoji="1" lang="ja-JP" altLang="en-US" smtClean="0"/>
              <a:t>5</a:t>
            </a:fld>
            <a:endParaRPr kumimoji="1" lang="ja-JP" altLang="en-US"/>
          </a:p>
        </p:txBody>
      </p:sp>
      <p:grpSp>
        <p:nvGrpSpPr>
          <p:cNvPr id="7" name="グループ化 6">
            <a:extLst>
              <a:ext uri="{FF2B5EF4-FFF2-40B4-BE49-F238E27FC236}">
                <a16:creationId xmlns:a16="http://schemas.microsoft.com/office/drawing/2014/main" id="{CEED7B3F-5964-CF3E-9CD4-1A30653CCFE3}"/>
              </a:ext>
            </a:extLst>
          </p:cNvPr>
          <p:cNvGrpSpPr/>
          <p:nvPr/>
        </p:nvGrpSpPr>
        <p:grpSpPr>
          <a:xfrm>
            <a:off x="1243309" y="1639815"/>
            <a:ext cx="9720000" cy="1800000"/>
            <a:chOff x="838200" y="1421731"/>
            <a:chExt cx="9720000" cy="1800000"/>
          </a:xfrm>
        </p:grpSpPr>
        <p:cxnSp>
          <p:nvCxnSpPr>
            <p:cNvPr id="10" name="直線矢印コネクタ 9">
              <a:extLst>
                <a:ext uri="{FF2B5EF4-FFF2-40B4-BE49-F238E27FC236}">
                  <a16:creationId xmlns:a16="http://schemas.microsoft.com/office/drawing/2014/main" id="{E68590E9-3343-A17E-F57D-1A5F5B7964CC}"/>
                </a:ext>
              </a:extLst>
            </p:cNvPr>
            <p:cNvCxnSpPr>
              <a:cxnSpLocks/>
            </p:cNvCxnSpPr>
            <p:nvPr/>
          </p:nvCxnSpPr>
          <p:spPr>
            <a:xfrm>
              <a:off x="1174359" y="2855792"/>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83A5F7D-151F-58E2-D2DD-D56083F88FF2}"/>
                </a:ext>
              </a:extLst>
            </p:cNvPr>
            <p:cNvSpPr txBox="1"/>
            <p:nvPr/>
          </p:nvSpPr>
          <p:spPr>
            <a:xfrm>
              <a:off x="9251832" y="2672067"/>
              <a:ext cx="678069" cy="369332"/>
            </a:xfrm>
            <a:prstGeom prst="rect">
              <a:avLst/>
            </a:prstGeom>
            <a:noFill/>
          </p:spPr>
          <p:txBody>
            <a:bodyPr wrap="square">
              <a:spAutoFit/>
            </a:bodyPr>
            <a:lstStyle/>
            <a:p>
              <a:r>
                <a:rPr lang="ja-JP" altLang="en-US" dirty="0"/>
                <a:t>時刻</a:t>
              </a:r>
            </a:p>
          </p:txBody>
        </p:sp>
        <p:grpSp>
          <p:nvGrpSpPr>
            <p:cNvPr id="25" name="グループ化 24">
              <a:extLst>
                <a:ext uri="{FF2B5EF4-FFF2-40B4-BE49-F238E27FC236}">
                  <a16:creationId xmlns:a16="http://schemas.microsoft.com/office/drawing/2014/main" id="{C3A3DFCB-80F8-C9A7-EF3A-3B67A828AD97}"/>
                </a:ext>
              </a:extLst>
            </p:cNvPr>
            <p:cNvGrpSpPr/>
            <p:nvPr/>
          </p:nvGrpSpPr>
          <p:grpSpPr>
            <a:xfrm>
              <a:off x="1382473" y="1772908"/>
              <a:ext cx="1872000" cy="1080000"/>
              <a:chOff x="3523013" y="4945935"/>
              <a:chExt cx="1754639" cy="1476196"/>
            </a:xfrm>
          </p:grpSpPr>
          <p:cxnSp>
            <p:nvCxnSpPr>
              <p:cNvPr id="41" name="直線コネクタ 40">
                <a:extLst>
                  <a:ext uri="{FF2B5EF4-FFF2-40B4-BE49-F238E27FC236}">
                    <a16:creationId xmlns:a16="http://schemas.microsoft.com/office/drawing/2014/main" id="{2C8ACFFF-5A38-4C1C-3DE8-371F79DD2B39}"/>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AA9FAA26-F5CC-0FA5-C87E-C45AE0412167}"/>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33F67DD-0529-7FBC-91FE-C027C213E35C}"/>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D53C95A-BA6D-6250-843D-CD937B192959}"/>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07EF661-1822-0258-1BD1-456711B086AC}"/>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7558FAA-0482-8D40-3D55-20BD136C72E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1AD61A5-3A9A-85B7-50A3-FDB2934D3B8C}"/>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E34A892-917C-E644-B365-58561181F169}"/>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C95C336-C467-0A58-4ACD-FCAAA95F263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0EBA8D1-A2A2-1BEA-C8BC-C32A3C245FEF}"/>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338767A-CEB4-FA15-860B-61DDBFA3D8E5}"/>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CFD816-6F75-8740-94EB-42001F0EC57D}"/>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D0C13B1-8218-A94A-4677-BD02DB4B9DBC}"/>
                    </a:ext>
                  </a:extLst>
                </p:cNvPr>
                <p:cNvSpPr txBox="1"/>
                <p:nvPr/>
              </p:nvSpPr>
              <p:spPr>
                <a:xfrm>
                  <a:off x="1672667"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53" name="テキスト ボックス 52">
                  <a:extLst>
                    <a:ext uri="{FF2B5EF4-FFF2-40B4-BE49-F238E27FC236}">
                      <a16:creationId xmlns:a16="http://schemas.microsoft.com/office/drawing/2014/main" id="{DD0C13B1-8218-A94A-4677-BD02DB4B9DBC}"/>
                    </a:ext>
                  </a:extLst>
                </p:cNvPr>
                <p:cNvSpPr txBox="1">
                  <a:spLocks noRot="1" noChangeAspect="1" noMove="1" noResize="1" noEditPoints="1" noAdjustHandles="1" noChangeArrowheads="1" noChangeShapeType="1" noTextEdit="1"/>
                </p:cNvSpPr>
                <p:nvPr/>
              </p:nvSpPr>
              <p:spPr>
                <a:xfrm>
                  <a:off x="1672667" y="1977084"/>
                  <a:ext cx="1081249" cy="369332"/>
                </a:xfrm>
                <a:prstGeom prst="rect">
                  <a:avLst/>
                </a:prstGeom>
                <a:blipFill>
                  <a:blip r:embed="rId3"/>
                  <a:stretch>
                    <a:fillRect l="-5085" t="-4918" b="-27869"/>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5457D88B-AEFA-A960-61C4-257BC710E603}"/>
                </a:ext>
              </a:extLst>
            </p:cNvPr>
            <p:cNvGrpSpPr/>
            <p:nvPr/>
          </p:nvGrpSpPr>
          <p:grpSpPr>
            <a:xfrm>
              <a:off x="2961813" y="1772908"/>
              <a:ext cx="1872000" cy="1080000"/>
              <a:chOff x="3523013" y="4945935"/>
              <a:chExt cx="1754639" cy="1476196"/>
            </a:xfrm>
          </p:grpSpPr>
          <p:cxnSp>
            <p:nvCxnSpPr>
              <p:cNvPr id="55" name="直線コネクタ 54">
                <a:extLst>
                  <a:ext uri="{FF2B5EF4-FFF2-40B4-BE49-F238E27FC236}">
                    <a16:creationId xmlns:a16="http://schemas.microsoft.com/office/drawing/2014/main" id="{F8B3444D-0E4B-30AE-22DD-A7F6E82E86BB}"/>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F0A033-2233-1846-AFF0-FE596129745A}"/>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8666A4C-BE21-BFCF-8504-0C8A6723555A}"/>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99ADC54-1285-7B9E-2185-4CF1176951AA}"/>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478EA17-2536-48A4-0FE2-E4862703D793}"/>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78EA249-ED47-B15A-83AD-282A3A569B3B}"/>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A09AA07-2F25-2A43-FB82-C5DFFE1AFEED}"/>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33FC8B1-8917-1AEE-98D0-2B68C53FFF1A}"/>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A1B8E3-84B9-E4CF-0612-C421A6F45624}"/>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1871B42B-A859-10F5-A54D-35B879958619}"/>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CCE862E-31CC-DB34-93CA-7E836DE56CED}"/>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98660FC-B76C-16A2-C3E6-73AF3561AB86}"/>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B396DD28-C07C-9E05-B628-FE61BFDB4625}"/>
                    </a:ext>
                  </a:extLst>
                </p:cNvPr>
                <p:cNvSpPr txBox="1"/>
                <p:nvPr/>
              </p:nvSpPr>
              <p:spPr>
                <a:xfrm>
                  <a:off x="3258243"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67" name="テキスト ボックス 66">
                  <a:extLst>
                    <a:ext uri="{FF2B5EF4-FFF2-40B4-BE49-F238E27FC236}">
                      <a16:creationId xmlns:a16="http://schemas.microsoft.com/office/drawing/2014/main" id="{B396DD28-C07C-9E05-B628-FE61BFDB4625}"/>
                    </a:ext>
                  </a:extLst>
                </p:cNvPr>
                <p:cNvSpPr txBox="1">
                  <a:spLocks noRot="1" noChangeAspect="1" noMove="1" noResize="1" noEditPoints="1" noAdjustHandles="1" noChangeArrowheads="1" noChangeShapeType="1" noTextEdit="1"/>
                </p:cNvSpPr>
                <p:nvPr/>
              </p:nvSpPr>
              <p:spPr>
                <a:xfrm>
                  <a:off x="3258243" y="1977084"/>
                  <a:ext cx="1028499" cy="369332"/>
                </a:xfrm>
                <a:prstGeom prst="rect">
                  <a:avLst/>
                </a:prstGeom>
                <a:blipFill>
                  <a:blip r:embed="rId4"/>
                  <a:stretch>
                    <a:fillRect l="-5325" t="-4918" r="-1775" b="-27869"/>
                  </a:stretch>
                </a:blipFill>
              </p:spPr>
              <p:txBody>
                <a:bodyPr/>
                <a:lstStyle/>
                <a:p>
                  <a:r>
                    <a:rPr lang="ja-JP" altLang="en-US">
                      <a:noFill/>
                    </a:rPr>
                    <a:t> </a:t>
                  </a:r>
                </a:p>
              </p:txBody>
            </p:sp>
          </mc:Fallback>
        </mc:AlternateContent>
        <p:sp>
          <p:nvSpPr>
            <p:cNvPr id="85" name="テキスト ボックス 84">
              <a:extLst>
                <a:ext uri="{FF2B5EF4-FFF2-40B4-BE49-F238E27FC236}">
                  <a16:creationId xmlns:a16="http://schemas.microsoft.com/office/drawing/2014/main" id="{5D40E72D-B185-CE30-280E-7B857EB2052B}"/>
                </a:ext>
              </a:extLst>
            </p:cNvPr>
            <p:cNvSpPr txBox="1"/>
            <p:nvPr/>
          </p:nvSpPr>
          <p:spPr>
            <a:xfrm>
              <a:off x="4497262" y="1440712"/>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の時間遷移</a:t>
              </a:r>
              <a:endParaRPr kumimoji="1" lang="ja-JP" altLang="en-US" b="1" dirty="0">
                <a:solidFill>
                  <a:srgbClr val="7030A0"/>
                </a:solidFill>
              </a:endParaRPr>
            </a:p>
          </p:txBody>
        </p:sp>
        <p:sp>
          <p:nvSpPr>
            <p:cNvPr id="86" name="四角形: 角を丸くする 85">
              <a:extLst>
                <a:ext uri="{FF2B5EF4-FFF2-40B4-BE49-F238E27FC236}">
                  <a16:creationId xmlns:a16="http://schemas.microsoft.com/office/drawing/2014/main" id="{E4E8DB56-ACCA-36E7-11B0-D0F1E0EB0914}"/>
                </a:ext>
              </a:extLst>
            </p:cNvPr>
            <p:cNvSpPr/>
            <p:nvPr/>
          </p:nvSpPr>
          <p:spPr>
            <a:xfrm>
              <a:off x="838200" y="1421731"/>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BC82BDFD-A9CB-84A0-4B17-32DEA6BFC317}"/>
                </a:ext>
              </a:extLst>
            </p:cNvPr>
            <p:cNvGrpSpPr/>
            <p:nvPr/>
          </p:nvGrpSpPr>
          <p:grpSpPr>
            <a:xfrm>
              <a:off x="4541153" y="1764240"/>
              <a:ext cx="1872000" cy="1080000"/>
              <a:chOff x="3523013" y="4945935"/>
              <a:chExt cx="1754639" cy="1476196"/>
            </a:xfrm>
          </p:grpSpPr>
          <p:cxnSp>
            <p:nvCxnSpPr>
              <p:cNvPr id="88" name="直線コネクタ 87">
                <a:extLst>
                  <a:ext uri="{FF2B5EF4-FFF2-40B4-BE49-F238E27FC236}">
                    <a16:creationId xmlns:a16="http://schemas.microsoft.com/office/drawing/2014/main" id="{AF4D8494-19B2-234A-A93F-6BCC9A34FFE6}"/>
                  </a:ext>
                </a:extLst>
              </p:cNvPr>
              <p:cNvCxnSpPr>
                <a:cxnSpLocks/>
              </p:cNvCxnSpPr>
              <p:nvPr/>
            </p:nvCxnSpPr>
            <p:spPr>
              <a:xfrm>
                <a:off x="3523013" y="6422131"/>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E6089189-8029-5755-D031-313E1B185BF5}"/>
                  </a:ext>
                </a:extLst>
              </p:cNvPr>
              <p:cNvCxnSpPr>
                <a:cxnSpLocks/>
              </p:cNvCxnSpPr>
              <p:nvPr/>
            </p:nvCxnSpPr>
            <p:spPr>
              <a:xfrm>
                <a:off x="3523013"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37E4F00-566B-E34E-3A4D-F1F46D6CF05A}"/>
                  </a:ext>
                </a:extLst>
              </p:cNvPr>
              <p:cNvCxnSpPr>
                <a:cxnSpLocks/>
              </p:cNvCxnSpPr>
              <p:nvPr/>
            </p:nvCxnSpPr>
            <p:spPr>
              <a:xfrm>
                <a:off x="4781976" y="519970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7208148-3AD2-E771-724C-66E87C8E6D9D}"/>
                  </a:ext>
                </a:extLst>
              </p:cNvPr>
              <p:cNvCxnSpPr>
                <a:cxnSpLocks/>
              </p:cNvCxnSpPr>
              <p:nvPr/>
            </p:nvCxnSpPr>
            <p:spPr>
              <a:xfrm>
                <a:off x="5272644" y="4948052"/>
                <a:ext cx="0" cy="122242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EBDCADB-32CD-EF59-26BC-834C88587949}"/>
                  </a:ext>
                </a:extLst>
              </p:cNvPr>
              <p:cNvCxnSpPr>
                <a:cxnSpLocks/>
              </p:cNvCxnSpPr>
              <p:nvPr/>
            </p:nvCxnSpPr>
            <p:spPr>
              <a:xfrm>
                <a:off x="3523013" y="5199702"/>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8E3E09F-6B37-4A92-3920-B5589B7FDA97}"/>
                  </a:ext>
                </a:extLst>
              </p:cNvPr>
              <p:cNvCxnSpPr>
                <a:cxnSpLocks/>
              </p:cNvCxnSpPr>
              <p:nvPr/>
            </p:nvCxnSpPr>
            <p:spPr>
              <a:xfrm>
                <a:off x="4016378" y="4948052"/>
                <a:ext cx="0" cy="1222429"/>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3186059-2A24-2790-170B-8E5B1740F901}"/>
                  </a:ext>
                </a:extLst>
              </p:cNvPr>
              <p:cNvCxnSpPr>
                <a:cxnSpLocks/>
              </p:cNvCxnSpPr>
              <p:nvPr/>
            </p:nvCxnSpPr>
            <p:spPr>
              <a:xfrm flipH="1">
                <a:off x="3525827" y="4945935"/>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DA96AECF-F8CE-A38D-919F-70C5F1664295}"/>
                  </a:ext>
                </a:extLst>
              </p:cNvPr>
              <p:cNvCxnSpPr>
                <a:cxnSpLocks/>
              </p:cNvCxnSpPr>
              <p:nvPr/>
            </p:nvCxnSpPr>
            <p:spPr>
              <a:xfrm>
                <a:off x="4012338" y="4949155"/>
                <a:ext cx="12589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C74F86F5-035A-21D2-642B-8015BFE7A250}"/>
                  </a:ext>
                </a:extLst>
              </p:cNvPr>
              <p:cNvCxnSpPr>
                <a:cxnSpLocks/>
              </p:cNvCxnSpPr>
              <p:nvPr/>
            </p:nvCxnSpPr>
            <p:spPr>
              <a:xfrm>
                <a:off x="4018689" y="6162510"/>
                <a:ext cx="1258963"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1207590-DF89-FFA8-B41A-2113ADB8C0C9}"/>
                  </a:ext>
                </a:extLst>
              </p:cNvPr>
              <p:cNvCxnSpPr>
                <a:cxnSpLocks/>
              </p:cNvCxnSpPr>
              <p:nvPr/>
            </p:nvCxnSpPr>
            <p:spPr>
              <a:xfrm flipH="1">
                <a:off x="4779830" y="4953898"/>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498CB3D-AD56-DB3D-1032-71E78EA83801}"/>
                  </a:ext>
                </a:extLst>
              </p:cNvPr>
              <p:cNvCxnSpPr>
                <a:cxnSpLocks/>
              </p:cNvCxnSpPr>
              <p:nvPr/>
            </p:nvCxnSpPr>
            <p:spPr>
              <a:xfrm flipH="1">
                <a:off x="4781945" y="6165373"/>
                <a:ext cx="494131" cy="2516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03AA199-BDB2-5CFD-DA08-A7EA12930777}"/>
                  </a:ext>
                </a:extLst>
              </p:cNvPr>
              <p:cNvCxnSpPr>
                <a:cxnSpLocks/>
              </p:cNvCxnSpPr>
              <p:nvPr/>
            </p:nvCxnSpPr>
            <p:spPr>
              <a:xfrm flipH="1">
                <a:off x="3529395" y="6161039"/>
                <a:ext cx="494131" cy="25165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8C628210-37EC-6C22-9FB6-7DF0FFF534CA}"/>
                    </a:ext>
                  </a:extLst>
                </p:cNvPr>
                <p:cNvSpPr txBox="1"/>
                <p:nvPr/>
              </p:nvSpPr>
              <p:spPr>
                <a:xfrm>
                  <a:off x="4834155" y="1977084"/>
                  <a:ext cx="1081249" cy="369332"/>
                </a:xfrm>
                <a:prstGeom prst="rect">
                  <a:avLst/>
                </a:prstGeom>
                <a:noFill/>
              </p:spPr>
              <p:txBody>
                <a:bodyPr wrap="square">
                  <a:spAutoFit/>
                </a:bodyPr>
                <a:lstStyle/>
                <a:p>
                  <a:r>
                    <a:rPr lang="ja-JP" altLang="en-US" b="1" dirty="0">
                      <a:solidFill>
                        <a:schemeClr val="accent2"/>
                      </a:solidFill>
                    </a:rPr>
                    <a:t>実</a:t>
                  </a:r>
                  <a:r>
                    <a:rPr kumimoji="1" lang="ja-JP" altLang="en-US" b="1" dirty="0">
                      <a:solidFill>
                        <a:schemeClr val="accent2"/>
                      </a:solidFill>
                    </a:rPr>
                    <a:t>空間</a:t>
                  </a:r>
                  <a14:m>
                    <m:oMath xmlns:m="http://schemas.openxmlformats.org/officeDocument/2006/math">
                      <m:r>
                        <a:rPr kumimoji="1" lang="en-US" altLang="ja-JP" b="1" i="1" smtClean="0">
                          <a:solidFill>
                            <a:schemeClr val="accent2"/>
                          </a:solidFill>
                          <a:latin typeface="Cambria Math" panose="02040503050406030204" pitchFamily="18" charset="0"/>
                        </a:rPr>
                        <m:t>𝜶</m:t>
                      </m:r>
                    </m:oMath>
                  </a14:m>
                  <a:endParaRPr kumimoji="1" lang="ja-JP" altLang="en-US" b="1" dirty="0">
                    <a:solidFill>
                      <a:schemeClr val="accent2"/>
                    </a:solidFill>
                  </a:endParaRPr>
                </a:p>
              </p:txBody>
            </p:sp>
          </mc:Choice>
          <mc:Fallback xmlns="">
            <p:sp>
              <p:nvSpPr>
                <p:cNvPr id="100" name="テキスト ボックス 99">
                  <a:extLst>
                    <a:ext uri="{FF2B5EF4-FFF2-40B4-BE49-F238E27FC236}">
                      <a16:creationId xmlns:a16="http://schemas.microsoft.com/office/drawing/2014/main" id="{8C628210-37EC-6C22-9FB6-7DF0FFF534CA}"/>
                    </a:ext>
                  </a:extLst>
                </p:cNvPr>
                <p:cNvSpPr txBox="1">
                  <a:spLocks noRot="1" noChangeAspect="1" noMove="1" noResize="1" noEditPoints="1" noAdjustHandles="1" noChangeArrowheads="1" noChangeShapeType="1" noTextEdit="1"/>
                </p:cNvSpPr>
                <p:nvPr/>
              </p:nvSpPr>
              <p:spPr>
                <a:xfrm>
                  <a:off x="4834155" y="1977084"/>
                  <a:ext cx="1081249" cy="369332"/>
                </a:xfrm>
                <a:prstGeom prst="rect">
                  <a:avLst/>
                </a:prstGeom>
                <a:blipFill>
                  <a:blip r:embed="rId5"/>
                  <a:stretch>
                    <a:fillRect l="-4494" t="-4918" b="-27869"/>
                  </a:stretch>
                </a:blipFill>
              </p:spPr>
              <p:txBody>
                <a:bodyPr/>
                <a:lstStyle/>
                <a:p>
                  <a:r>
                    <a:rPr lang="ja-JP" altLang="en-US">
                      <a:noFill/>
                    </a:rPr>
                    <a:t> </a:t>
                  </a:r>
                </a:p>
              </p:txBody>
            </p:sp>
          </mc:Fallback>
        </mc:AlternateContent>
        <p:grpSp>
          <p:nvGrpSpPr>
            <p:cNvPr id="101" name="グループ化 100">
              <a:extLst>
                <a:ext uri="{FF2B5EF4-FFF2-40B4-BE49-F238E27FC236}">
                  <a16:creationId xmlns:a16="http://schemas.microsoft.com/office/drawing/2014/main" id="{6C6B8AAA-5A30-8484-41A8-C6D61CD7765C}"/>
                </a:ext>
              </a:extLst>
            </p:cNvPr>
            <p:cNvGrpSpPr/>
            <p:nvPr/>
          </p:nvGrpSpPr>
          <p:grpSpPr>
            <a:xfrm>
              <a:off x="6120494" y="1764240"/>
              <a:ext cx="1872000" cy="1080000"/>
              <a:chOff x="3523013" y="4945935"/>
              <a:chExt cx="1754639" cy="1476196"/>
            </a:xfrm>
          </p:grpSpPr>
          <p:cxnSp>
            <p:nvCxnSpPr>
              <p:cNvPr id="102" name="直線コネクタ 101">
                <a:extLst>
                  <a:ext uri="{FF2B5EF4-FFF2-40B4-BE49-F238E27FC236}">
                    <a16:creationId xmlns:a16="http://schemas.microsoft.com/office/drawing/2014/main" id="{09E60A6C-B93A-2281-EF13-BC0B49433EBE}"/>
                  </a:ext>
                </a:extLst>
              </p:cNvPr>
              <p:cNvCxnSpPr>
                <a:cxnSpLocks/>
              </p:cNvCxnSpPr>
              <p:nvPr/>
            </p:nvCxnSpPr>
            <p:spPr>
              <a:xfrm>
                <a:off x="3523013" y="6422131"/>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DB48632-0E70-3FCC-FF1C-37EFD3BDF6AC}"/>
                  </a:ext>
                </a:extLst>
              </p:cNvPr>
              <p:cNvCxnSpPr>
                <a:cxnSpLocks/>
              </p:cNvCxnSpPr>
              <p:nvPr/>
            </p:nvCxnSpPr>
            <p:spPr>
              <a:xfrm>
                <a:off x="3523013"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A3B17270-CA9A-4B56-A7D8-14374FE9D67B}"/>
                  </a:ext>
                </a:extLst>
              </p:cNvPr>
              <p:cNvCxnSpPr>
                <a:cxnSpLocks/>
              </p:cNvCxnSpPr>
              <p:nvPr/>
            </p:nvCxnSpPr>
            <p:spPr>
              <a:xfrm>
                <a:off x="4781976" y="519970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FD5AF12C-AD67-12B2-4EDD-549B8AF2A8C5}"/>
                  </a:ext>
                </a:extLst>
              </p:cNvPr>
              <p:cNvCxnSpPr>
                <a:cxnSpLocks/>
              </p:cNvCxnSpPr>
              <p:nvPr/>
            </p:nvCxnSpPr>
            <p:spPr>
              <a:xfrm>
                <a:off x="5272644" y="4948052"/>
                <a:ext cx="0" cy="12224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FAA49CD1-3F30-DA54-11C1-F8DCA9737E47}"/>
                  </a:ext>
                </a:extLst>
              </p:cNvPr>
              <p:cNvCxnSpPr>
                <a:cxnSpLocks/>
              </p:cNvCxnSpPr>
              <p:nvPr/>
            </p:nvCxnSpPr>
            <p:spPr>
              <a:xfrm>
                <a:off x="3523013" y="5199702"/>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74FE1A20-21BF-0C71-B7DE-920A93A9EEC3}"/>
                  </a:ext>
                </a:extLst>
              </p:cNvPr>
              <p:cNvCxnSpPr>
                <a:cxnSpLocks/>
              </p:cNvCxnSpPr>
              <p:nvPr/>
            </p:nvCxnSpPr>
            <p:spPr>
              <a:xfrm>
                <a:off x="4016378" y="4948052"/>
                <a:ext cx="0" cy="1222429"/>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5695AB6C-3252-BC39-3CCA-EB432A250407}"/>
                  </a:ext>
                </a:extLst>
              </p:cNvPr>
              <p:cNvCxnSpPr>
                <a:cxnSpLocks/>
              </p:cNvCxnSpPr>
              <p:nvPr/>
            </p:nvCxnSpPr>
            <p:spPr>
              <a:xfrm flipH="1">
                <a:off x="3525827" y="4945935"/>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0D47A52-EF1D-F3A0-B98E-8C10A718C9C9}"/>
                  </a:ext>
                </a:extLst>
              </p:cNvPr>
              <p:cNvCxnSpPr>
                <a:cxnSpLocks/>
              </p:cNvCxnSpPr>
              <p:nvPr/>
            </p:nvCxnSpPr>
            <p:spPr>
              <a:xfrm>
                <a:off x="4012338" y="4949155"/>
                <a:ext cx="125896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1BB6E4AF-17C8-9EA3-1E91-52E920AAFE23}"/>
                  </a:ext>
                </a:extLst>
              </p:cNvPr>
              <p:cNvCxnSpPr>
                <a:cxnSpLocks/>
              </p:cNvCxnSpPr>
              <p:nvPr/>
            </p:nvCxnSpPr>
            <p:spPr>
              <a:xfrm>
                <a:off x="4018689" y="6162510"/>
                <a:ext cx="1258963"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BC21136-AD78-433A-6B1F-A0B8EE9DBC2A}"/>
                  </a:ext>
                </a:extLst>
              </p:cNvPr>
              <p:cNvCxnSpPr>
                <a:cxnSpLocks/>
              </p:cNvCxnSpPr>
              <p:nvPr/>
            </p:nvCxnSpPr>
            <p:spPr>
              <a:xfrm flipH="1">
                <a:off x="4779830" y="4953898"/>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277D7A-ED92-AF6F-B398-590083561C8F}"/>
                  </a:ext>
                </a:extLst>
              </p:cNvPr>
              <p:cNvCxnSpPr>
                <a:cxnSpLocks/>
              </p:cNvCxnSpPr>
              <p:nvPr/>
            </p:nvCxnSpPr>
            <p:spPr>
              <a:xfrm flipH="1">
                <a:off x="4781945" y="6165373"/>
                <a:ext cx="494131" cy="2516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03074FE-990A-B11D-FD7E-E168EF450661}"/>
                  </a:ext>
                </a:extLst>
              </p:cNvPr>
              <p:cNvCxnSpPr>
                <a:cxnSpLocks/>
              </p:cNvCxnSpPr>
              <p:nvPr/>
            </p:nvCxnSpPr>
            <p:spPr>
              <a:xfrm flipH="1">
                <a:off x="3529395" y="6161039"/>
                <a:ext cx="494131" cy="25165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56783B4B-E866-A3F4-F6C4-B34851441B59}"/>
                    </a:ext>
                  </a:extLst>
                </p:cNvPr>
                <p:cNvSpPr txBox="1"/>
                <p:nvPr/>
              </p:nvSpPr>
              <p:spPr>
                <a:xfrm>
                  <a:off x="6377519" y="1977084"/>
                  <a:ext cx="1028499" cy="369332"/>
                </a:xfrm>
                <a:prstGeom prst="rect">
                  <a:avLst/>
                </a:prstGeom>
                <a:noFill/>
              </p:spPr>
              <p:txBody>
                <a:bodyPr wrap="square">
                  <a:spAutoFit/>
                </a:bodyPr>
                <a:lstStyle/>
                <a:p>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114" name="テキスト ボックス 113">
                  <a:extLst>
                    <a:ext uri="{FF2B5EF4-FFF2-40B4-BE49-F238E27FC236}">
                      <a16:creationId xmlns:a16="http://schemas.microsoft.com/office/drawing/2014/main" id="{56783B4B-E866-A3F4-F6C4-B34851441B59}"/>
                    </a:ext>
                  </a:extLst>
                </p:cNvPr>
                <p:cNvSpPr txBox="1">
                  <a:spLocks noRot="1" noChangeAspect="1" noMove="1" noResize="1" noEditPoints="1" noAdjustHandles="1" noChangeArrowheads="1" noChangeShapeType="1" noTextEdit="1"/>
                </p:cNvSpPr>
                <p:nvPr/>
              </p:nvSpPr>
              <p:spPr>
                <a:xfrm>
                  <a:off x="6377519" y="1977084"/>
                  <a:ext cx="1028499" cy="369332"/>
                </a:xfrm>
                <a:prstGeom prst="rect">
                  <a:avLst/>
                </a:prstGeom>
                <a:blipFill>
                  <a:blip r:embed="rId6"/>
                  <a:stretch>
                    <a:fillRect l="-5357" t="-4918" r="-2381" b="-27869"/>
                  </a:stretch>
                </a:blipFill>
              </p:spPr>
              <p:txBody>
                <a:bodyPr/>
                <a:lstStyle/>
                <a:p>
                  <a:r>
                    <a:rPr lang="ja-JP" altLang="en-US">
                      <a:noFill/>
                    </a:rPr>
                    <a:t> </a:t>
                  </a:r>
                </a:p>
              </p:txBody>
            </p:sp>
          </mc:Fallback>
        </mc:AlternateContent>
      </p:grpSp>
      <p:grpSp>
        <p:nvGrpSpPr>
          <p:cNvPr id="8" name="グループ化 7">
            <a:extLst>
              <a:ext uri="{FF2B5EF4-FFF2-40B4-BE49-F238E27FC236}">
                <a16:creationId xmlns:a16="http://schemas.microsoft.com/office/drawing/2014/main" id="{8E975D9D-EFF6-E16B-3621-B8F6D3D195F2}"/>
              </a:ext>
            </a:extLst>
          </p:cNvPr>
          <p:cNvGrpSpPr/>
          <p:nvPr/>
        </p:nvGrpSpPr>
        <p:grpSpPr>
          <a:xfrm>
            <a:off x="1243309" y="4264847"/>
            <a:ext cx="9720000" cy="1829861"/>
            <a:chOff x="838200" y="4055615"/>
            <a:chExt cx="9720000" cy="1829861"/>
          </a:xfrm>
        </p:grpSpPr>
        <p:cxnSp>
          <p:nvCxnSpPr>
            <p:cNvPr id="309" name="直線矢印コネクタ 308">
              <a:extLst>
                <a:ext uri="{FF2B5EF4-FFF2-40B4-BE49-F238E27FC236}">
                  <a16:creationId xmlns:a16="http://schemas.microsoft.com/office/drawing/2014/main" id="{1E93B2BD-A611-A5BC-CF17-C7A4EABBF31A}"/>
                </a:ext>
              </a:extLst>
            </p:cNvPr>
            <p:cNvCxnSpPr>
              <a:cxnSpLocks/>
            </p:cNvCxnSpPr>
            <p:nvPr/>
          </p:nvCxnSpPr>
          <p:spPr>
            <a:xfrm>
              <a:off x="1174359" y="5587267"/>
              <a:ext cx="8136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テキスト ボックス 309">
              <a:extLst>
                <a:ext uri="{FF2B5EF4-FFF2-40B4-BE49-F238E27FC236}">
                  <a16:creationId xmlns:a16="http://schemas.microsoft.com/office/drawing/2014/main" id="{E7051D14-2BAC-E469-FA1D-FB7479F0EB3E}"/>
                </a:ext>
              </a:extLst>
            </p:cNvPr>
            <p:cNvSpPr txBox="1"/>
            <p:nvPr/>
          </p:nvSpPr>
          <p:spPr>
            <a:xfrm>
              <a:off x="9251832" y="5335812"/>
              <a:ext cx="678069" cy="369332"/>
            </a:xfrm>
            <a:prstGeom prst="rect">
              <a:avLst/>
            </a:prstGeom>
            <a:noFill/>
          </p:spPr>
          <p:txBody>
            <a:bodyPr wrap="square">
              <a:spAutoFit/>
            </a:bodyPr>
            <a:lstStyle/>
            <a:p>
              <a:r>
                <a:rPr lang="ja-JP" altLang="en-US" dirty="0"/>
                <a:t>時刻</a:t>
              </a:r>
            </a:p>
          </p:txBody>
        </p:sp>
        <p:grpSp>
          <p:nvGrpSpPr>
            <p:cNvPr id="369" name="グループ化 368">
              <a:extLst>
                <a:ext uri="{FF2B5EF4-FFF2-40B4-BE49-F238E27FC236}">
                  <a16:creationId xmlns:a16="http://schemas.microsoft.com/office/drawing/2014/main" id="{2CC5B6B3-3DAE-A9A7-8788-FCEDC0099729}"/>
                </a:ext>
              </a:extLst>
            </p:cNvPr>
            <p:cNvGrpSpPr/>
            <p:nvPr/>
          </p:nvGrpSpPr>
          <p:grpSpPr>
            <a:xfrm>
              <a:off x="1231932" y="4436653"/>
              <a:ext cx="6674265" cy="1080000"/>
              <a:chOff x="1382472" y="4436653"/>
              <a:chExt cx="5058103" cy="1080000"/>
            </a:xfrm>
          </p:grpSpPr>
          <p:cxnSp>
            <p:nvCxnSpPr>
              <p:cNvPr id="312" name="直線コネクタ 311">
                <a:extLst>
                  <a:ext uri="{FF2B5EF4-FFF2-40B4-BE49-F238E27FC236}">
                    <a16:creationId xmlns:a16="http://schemas.microsoft.com/office/drawing/2014/main" id="{8DA7BD6E-F2F9-65DE-ED50-6AE4C6028228}"/>
                  </a:ext>
                </a:extLst>
              </p:cNvPr>
              <p:cNvCxnSpPr>
                <a:cxnSpLocks/>
              </p:cNvCxnSpPr>
              <p:nvPr/>
            </p:nvCxnSpPr>
            <p:spPr>
              <a:xfrm>
                <a:off x="1382472" y="5516653"/>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3" name="直線コネクタ 312">
                <a:extLst>
                  <a:ext uri="{FF2B5EF4-FFF2-40B4-BE49-F238E27FC236}">
                    <a16:creationId xmlns:a16="http://schemas.microsoft.com/office/drawing/2014/main" id="{45D21996-1F70-67DD-65AB-C085CDD40330}"/>
                  </a:ext>
                </a:extLst>
              </p:cNvPr>
              <p:cNvCxnSpPr>
                <a:cxnSpLocks/>
              </p:cNvCxnSpPr>
              <p:nvPr/>
            </p:nvCxnSpPr>
            <p:spPr>
              <a:xfrm>
                <a:off x="1382472"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直線コネクタ 313">
                <a:extLst>
                  <a:ext uri="{FF2B5EF4-FFF2-40B4-BE49-F238E27FC236}">
                    <a16:creationId xmlns:a16="http://schemas.microsoft.com/office/drawing/2014/main" id="{DE93ACA2-315B-AC93-25F9-A45D7C2DA6B1}"/>
                  </a:ext>
                </a:extLst>
              </p:cNvPr>
              <p:cNvCxnSpPr>
                <a:cxnSpLocks/>
              </p:cNvCxnSpPr>
              <p:nvPr/>
            </p:nvCxnSpPr>
            <p:spPr>
              <a:xfrm>
                <a:off x="6114278" y="462231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直線コネクタ 314">
                <a:extLst>
                  <a:ext uri="{FF2B5EF4-FFF2-40B4-BE49-F238E27FC236}">
                    <a16:creationId xmlns:a16="http://schemas.microsoft.com/office/drawing/2014/main" id="{3B13477D-99BB-415F-EF18-8AE353DD1DB9}"/>
                  </a:ext>
                </a:extLst>
              </p:cNvPr>
              <p:cNvCxnSpPr>
                <a:cxnSpLocks/>
              </p:cNvCxnSpPr>
              <p:nvPr/>
            </p:nvCxnSpPr>
            <p:spPr>
              <a:xfrm>
                <a:off x="6421752" y="4438202"/>
                <a:ext cx="0" cy="8943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a:extLst>
                  <a:ext uri="{FF2B5EF4-FFF2-40B4-BE49-F238E27FC236}">
                    <a16:creationId xmlns:a16="http://schemas.microsoft.com/office/drawing/2014/main" id="{0D2ACB64-7469-AA18-52BD-0DD188222358}"/>
                  </a:ext>
                </a:extLst>
              </p:cNvPr>
              <p:cNvCxnSpPr>
                <a:cxnSpLocks/>
              </p:cNvCxnSpPr>
              <p:nvPr/>
            </p:nvCxnSpPr>
            <p:spPr>
              <a:xfrm>
                <a:off x="1382472" y="4622312"/>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D49113DE-A7C3-2D51-0681-EEA5979B4AFD}"/>
                  </a:ext>
                </a:extLst>
              </p:cNvPr>
              <p:cNvCxnSpPr>
                <a:cxnSpLocks/>
              </p:cNvCxnSpPr>
              <p:nvPr/>
            </p:nvCxnSpPr>
            <p:spPr>
              <a:xfrm>
                <a:off x="1700083" y="4438202"/>
                <a:ext cx="0" cy="894341"/>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18" name="直線コネクタ 317">
                <a:extLst>
                  <a:ext uri="{FF2B5EF4-FFF2-40B4-BE49-F238E27FC236}">
                    <a16:creationId xmlns:a16="http://schemas.microsoft.com/office/drawing/2014/main" id="{F75DF297-4ADE-1BC6-360B-F83115F67CA5}"/>
                  </a:ext>
                </a:extLst>
              </p:cNvPr>
              <p:cNvCxnSpPr>
                <a:cxnSpLocks/>
              </p:cNvCxnSpPr>
              <p:nvPr/>
            </p:nvCxnSpPr>
            <p:spPr>
              <a:xfrm flipH="1">
                <a:off x="1393048" y="4436653"/>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a:extLst>
                  <a:ext uri="{FF2B5EF4-FFF2-40B4-BE49-F238E27FC236}">
                    <a16:creationId xmlns:a16="http://schemas.microsoft.com/office/drawing/2014/main" id="{715E1641-95E7-E2DA-8488-B93A8DC6339F}"/>
                  </a:ext>
                </a:extLst>
              </p:cNvPr>
              <p:cNvCxnSpPr>
                <a:cxnSpLocks/>
              </p:cNvCxnSpPr>
              <p:nvPr/>
            </p:nvCxnSpPr>
            <p:spPr>
              <a:xfrm>
                <a:off x="1684899" y="4439009"/>
                <a:ext cx="47318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a:extLst>
                  <a:ext uri="{FF2B5EF4-FFF2-40B4-BE49-F238E27FC236}">
                    <a16:creationId xmlns:a16="http://schemas.microsoft.com/office/drawing/2014/main" id="{675F3985-962E-EA80-FF71-22B5E7330258}"/>
                  </a:ext>
                </a:extLst>
              </p:cNvPr>
              <p:cNvCxnSpPr>
                <a:cxnSpLocks/>
              </p:cNvCxnSpPr>
              <p:nvPr/>
            </p:nvCxnSpPr>
            <p:spPr>
              <a:xfrm>
                <a:off x="1708769" y="5326712"/>
                <a:ext cx="4731806"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B908F4C9-F3E5-7BC4-ED2B-EF3D7F8BD58D}"/>
                  </a:ext>
                </a:extLst>
              </p:cNvPr>
              <p:cNvCxnSpPr>
                <a:cxnSpLocks/>
              </p:cNvCxnSpPr>
              <p:nvPr/>
            </p:nvCxnSpPr>
            <p:spPr>
              <a:xfrm flipH="1">
                <a:off x="6106212" y="4442479"/>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a:extLst>
                  <a:ext uri="{FF2B5EF4-FFF2-40B4-BE49-F238E27FC236}">
                    <a16:creationId xmlns:a16="http://schemas.microsoft.com/office/drawing/2014/main" id="{86E205BB-B72F-6386-0037-39175D59AD6A}"/>
                  </a:ext>
                </a:extLst>
              </p:cNvPr>
              <p:cNvCxnSpPr>
                <a:cxnSpLocks/>
              </p:cNvCxnSpPr>
              <p:nvPr/>
            </p:nvCxnSpPr>
            <p:spPr>
              <a:xfrm flipH="1">
                <a:off x="6114162" y="5328806"/>
                <a:ext cx="324000" cy="184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a:extLst>
                  <a:ext uri="{FF2B5EF4-FFF2-40B4-BE49-F238E27FC236}">
                    <a16:creationId xmlns:a16="http://schemas.microsoft.com/office/drawing/2014/main" id="{F883017A-AEE1-12B3-D290-EB113081007C}"/>
                  </a:ext>
                </a:extLst>
              </p:cNvPr>
              <p:cNvCxnSpPr>
                <a:cxnSpLocks/>
              </p:cNvCxnSpPr>
              <p:nvPr/>
            </p:nvCxnSpPr>
            <p:spPr>
              <a:xfrm flipH="1">
                <a:off x="1406459" y="5325635"/>
                <a:ext cx="324000" cy="18411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grpSp>
        <p:sp>
          <p:nvSpPr>
            <p:cNvPr id="339" name="テキスト ボックス 338">
              <a:extLst>
                <a:ext uri="{FF2B5EF4-FFF2-40B4-BE49-F238E27FC236}">
                  <a16:creationId xmlns:a16="http://schemas.microsoft.com/office/drawing/2014/main" id="{0CDD9B9D-052F-4C27-906F-F6CA7E1003D9}"/>
                </a:ext>
              </a:extLst>
            </p:cNvPr>
            <p:cNvSpPr txBox="1"/>
            <p:nvPr/>
          </p:nvSpPr>
          <p:spPr>
            <a:xfrm>
              <a:off x="4497262" y="4055615"/>
              <a:ext cx="2401877" cy="369332"/>
            </a:xfrm>
            <a:prstGeom prst="rect">
              <a:avLst/>
            </a:prstGeom>
            <a:noFill/>
          </p:spPr>
          <p:txBody>
            <a:bodyPr wrap="square">
              <a:spAutoFit/>
            </a:bodyPr>
            <a:lstStyle/>
            <a:p>
              <a:r>
                <a:rPr kumimoji="1" lang="ja-JP" altLang="en-US" b="1" dirty="0">
                  <a:solidFill>
                    <a:srgbClr val="7030A0"/>
                  </a:solidFill>
                </a:rPr>
                <a:t>認知空間</a:t>
              </a:r>
              <a:r>
                <a:rPr lang="ja-JP" altLang="en-US" b="1" dirty="0">
                  <a:solidFill>
                    <a:srgbClr val="7030A0"/>
                  </a:solidFill>
                </a:rPr>
                <a:t>の時間経過</a:t>
              </a:r>
              <a:endParaRPr kumimoji="1" lang="ja-JP" altLang="en-US" b="1" dirty="0">
                <a:solidFill>
                  <a:srgbClr val="7030A0"/>
                </a:solidFill>
              </a:endParaRPr>
            </a:p>
          </p:txBody>
        </p:sp>
        <p:sp>
          <p:nvSpPr>
            <p:cNvPr id="340" name="四角形: 角を丸くする 339">
              <a:extLst>
                <a:ext uri="{FF2B5EF4-FFF2-40B4-BE49-F238E27FC236}">
                  <a16:creationId xmlns:a16="http://schemas.microsoft.com/office/drawing/2014/main" id="{41498663-B5B1-A1F1-1AF6-6862B2529C8F}"/>
                </a:ext>
              </a:extLst>
            </p:cNvPr>
            <p:cNvSpPr/>
            <p:nvPr/>
          </p:nvSpPr>
          <p:spPr>
            <a:xfrm>
              <a:off x="838200" y="4085476"/>
              <a:ext cx="9720000" cy="180000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8" name="テキスト ボックス 367">
                  <a:extLst>
                    <a:ext uri="{FF2B5EF4-FFF2-40B4-BE49-F238E27FC236}">
                      <a16:creationId xmlns:a16="http://schemas.microsoft.com/office/drawing/2014/main" id="{72E40B86-1B3E-775B-E5D5-132EB25EC69D}"/>
                    </a:ext>
                  </a:extLst>
                </p:cNvPr>
                <p:cNvSpPr txBox="1"/>
                <p:nvPr/>
              </p:nvSpPr>
              <p:spPr>
                <a:xfrm>
                  <a:off x="3378687" y="4626589"/>
                  <a:ext cx="2120896" cy="369332"/>
                </a:xfrm>
                <a:prstGeom prst="rect">
                  <a:avLst/>
                </a:prstGeom>
                <a:noFill/>
              </p:spPr>
              <p:txBody>
                <a:bodyPr wrap="square">
                  <a:spAutoFit/>
                </a:bodyPr>
                <a:lstStyle/>
                <a:p>
                  <a:r>
                    <a:rPr lang="ja-JP" altLang="en-US" b="1" dirty="0">
                      <a:solidFill>
                        <a:schemeClr val="accent2"/>
                      </a:solidFill>
                    </a:rPr>
                    <a:t>実空間</a:t>
                  </a:r>
                  <a14:m>
                    <m:oMath xmlns:m="http://schemas.openxmlformats.org/officeDocument/2006/math">
                      <m:r>
                        <a:rPr lang="en-US" altLang="ja-JP" b="1" i="1">
                          <a:solidFill>
                            <a:schemeClr val="accent2"/>
                          </a:solidFill>
                          <a:latin typeface="Cambria Math" panose="02040503050406030204" pitchFamily="18" charset="0"/>
                        </a:rPr>
                        <m:t>𝜶</m:t>
                      </m:r>
                    </m:oMath>
                  </a14:m>
                  <a:r>
                    <a:rPr kumimoji="1" lang="en-US" altLang="ja-JP" b="1" dirty="0"/>
                    <a:t>+</a:t>
                  </a:r>
                  <a:r>
                    <a:rPr kumimoji="1" lang="ja-JP" altLang="en-US" b="1" dirty="0">
                      <a:solidFill>
                        <a:schemeClr val="accent6"/>
                      </a:solidFill>
                    </a:rPr>
                    <a:t>実空間</a:t>
                  </a:r>
                  <a14:m>
                    <m:oMath xmlns:m="http://schemas.openxmlformats.org/officeDocument/2006/math">
                      <m:r>
                        <a:rPr kumimoji="1" lang="en-US" altLang="ja-JP" b="1" i="1" smtClean="0">
                          <a:solidFill>
                            <a:schemeClr val="accent6"/>
                          </a:solidFill>
                          <a:latin typeface="Cambria Math" panose="02040503050406030204" pitchFamily="18" charset="0"/>
                        </a:rPr>
                        <m:t>𝜷</m:t>
                      </m:r>
                    </m:oMath>
                  </a14:m>
                  <a:endParaRPr kumimoji="1" lang="en-US" altLang="ja-JP" b="1" dirty="0">
                    <a:solidFill>
                      <a:schemeClr val="accent6"/>
                    </a:solidFill>
                  </a:endParaRPr>
                </a:p>
              </p:txBody>
            </p:sp>
          </mc:Choice>
          <mc:Fallback xmlns="">
            <p:sp>
              <p:nvSpPr>
                <p:cNvPr id="368" name="テキスト ボックス 367">
                  <a:extLst>
                    <a:ext uri="{FF2B5EF4-FFF2-40B4-BE49-F238E27FC236}">
                      <a16:creationId xmlns:a16="http://schemas.microsoft.com/office/drawing/2014/main" id="{72E40B86-1B3E-775B-E5D5-132EB25EC69D}"/>
                    </a:ext>
                  </a:extLst>
                </p:cNvPr>
                <p:cNvSpPr txBox="1">
                  <a:spLocks noRot="1" noChangeAspect="1" noMove="1" noResize="1" noEditPoints="1" noAdjustHandles="1" noChangeArrowheads="1" noChangeShapeType="1" noTextEdit="1"/>
                </p:cNvSpPr>
                <p:nvPr/>
              </p:nvSpPr>
              <p:spPr>
                <a:xfrm>
                  <a:off x="3378687" y="4626589"/>
                  <a:ext cx="2120896" cy="369332"/>
                </a:xfrm>
                <a:prstGeom prst="rect">
                  <a:avLst/>
                </a:prstGeom>
                <a:blipFill>
                  <a:blip r:embed="rId7"/>
                  <a:stretch>
                    <a:fillRect l="-2586" t="-4918" b="-27869"/>
                  </a:stretch>
                </a:blipFill>
              </p:spPr>
              <p:txBody>
                <a:bodyPr/>
                <a:lstStyle/>
                <a:p>
                  <a:r>
                    <a:rPr lang="ja-JP" altLang="en-US">
                      <a:noFill/>
                    </a:rPr>
                    <a:t> </a:t>
                  </a:r>
                </a:p>
              </p:txBody>
            </p:sp>
          </mc:Fallback>
        </mc:AlternateContent>
        <p:grpSp>
          <p:nvGrpSpPr>
            <p:cNvPr id="370" name="グループ化 369">
              <a:extLst>
                <a:ext uri="{FF2B5EF4-FFF2-40B4-BE49-F238E27FC236}">
                  <a16:creationId xmlns:a16="http://schemas.microsoft.com/office/drawing/2014/main" id="{F1B89B4C-388C-2077-7E11-DFF237FB1465}"/>
                </a:ext>
              </a:extLst>
            </p:cNvPr>
            <p:cNvGrpSpPr/>
            <p:nvPr/>
          </p:nvGrpSpPr>
          <p:grpSpPr>
            <a:xfrm>
              <a:off x="1271702" y="4376990"/>
              <a:ext cx="6674265" cy="1080000"/>
              <a:chOff x="1382472" y="4436653"/>
              <a:chExt cx="5058103" cy="1080000"/>
            </a:xfrm>
          </p:grpSpPr>
          <p:cxnSp>
            <p:nvCxnSpPr>
              <p:cNvPr id="371" name="直線コネクタ 370">
                <a:extLst>
                  <a:ext uri="{FF2B5EF4-FFF2-40B4-BE49-F238E27FC236}">
                    <a16:creationId xmlns:a16="http://schemas.microsoft.com/office/drawing/2014/main" id="{EE17C7B4-9956-C19F-E451-642EDDDC1BD1}"/>
                  </a:ext>
                </a:extLst>
              </p:cNvPr>
              <p:cNvCxnSpPr>
                <a:cxnSpLocks/>
              </p:cNvCxnSpPr>
              <p:nvPr/>
            </p:nvCxnSpPr>
            <p:spPr>
              <a:xfrm>
                <a:off x="1382472" y="5516653"/>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0A8797F-1530-AF7F-6952-7694ACD0B39B}"/>
                  </a:ext>
                </a:extLst>
              </p:cNvPr>
              <p:cNvCxnSpPr>
                <a:cxnSpLocks/>
              </p:cNvCxnSpPr>
              <p:nvPr/>
            </p:nvCxnSpPr>
            <p:spPr>
              <a:xfrm>
                <a:off x="1382472"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304D06B4-E366-4533-0DA8-B67CC3D4B1C1}"/>
                  </a:ext>
                </a:extLst>
              </p:cNvPr>
              <p:cNvCxnSpPr>
                <a:cxnSpLocks/>
              </p:cNvCxnSpPr>
              <p:nvPr/>
            </p:nvCxnSpPr>
            <p:spPr>
              <a:xfrm>
                <a:off x="6114278" y="462231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235F1B03-C2FB-7165-E1D5-F97A16C366EA}"/>
                  </a:ext>
                </a:extLst>
              </p:cNvPr>
              <p:cNvCxnSpPr>
                <a:cxnSpLocks/>
              </p:cNvCxnSpPr>
              <p:nvPr/>
            </p:nvCxnSpPr>
            <p:spPr>
              <a:xfrm>
                <a:off x="6421752" y="4438202"/>
                <a:ext cx="0" cy="8943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直線コネクタ 374">
                <a:extLst>
                  <a:ext uri="{FF2B5EF4-FFF2-40B4-BE49-F238E27FC236}">
                    <a16:creationId xmlns:a16="http://schemas.microsoft.com/office/drawing/2014/main" id="{46806CEB-31C1-EE6C-1A52-F0AEDEFDA954}"/>
                  </a:ext>
                </a:extLst>
              </p:cNvPr>
              <p:cNvCxnSpPr>
                <a:cxnSpLocks/>
              </p:cNvCxnSpPr>
              <p:nvPr/>
            </p:nvCxnSpPr>
            <p:spPr>
              <a:xfrm>
                <a:off x="1382472" y="4622312"/>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直線コネクタ 375">
                <a:extLst>
                  <a:ext uri="{FF2B5EF4-FFF2-40B4-BE49-F238E27FC236}">
                    <a16:creationId xmlns:a16="http://schemas.microsoft.com/office/drawing/2014/main" id="{0B7B943C-6B2B-4C9E-19A7-CE0FB09F111A}"/>
                  </a:ext>
                </a:extLst>
              </p:cNvPr>
              <p:cNvCxnSpPr>
                <a:cxnSpLocks/>
              </p:cNvCxnSpPr>
              <p:nvPr/>
            </p:nvCxnSpPr>
            <p:spPr>
              <a:xfrm>
                <a:off x="1700083" y="4438202"/>
                <a:ext cx="0" cy="894341"/>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13F53B4F-F8E0-F53C-6883-81B92B8D0518}"/>
                  </a:ext>
                </a:extLst>
              </p:cNvPr>
              <p:cNvCxnSpPr>
                <a:cxnSpLocks/>
              </p:cNvCxnSpPr>
              <p:nvPr/>
            </p:nvCxnSpPr>
            <p:spPr>
              <a:xfrm flipH="1">
                <a:off x="1393048" y="4436653"/>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直線コネクタ 377">
                <a:extLst>
                  <a:ext uri="{FF2B5EF4-FFF2-40B4-BE49-F238E27FC236}">
                    <a16:creationId xmlns:a16="http://schemas.microsoft.com/office/drawing/2014/main" id="{C8309810-5FF5-30B6-8F72-C34EA17B3384}"/>
                  </a:ext>
                </a:extLst>
              </p:cNvPr>
              <p:cNvCxnSpPr>
                <a:cxnSpLocks/>
              </p:cNvCxnSpPr>
              <p:nvPr/>
            </p:nvCxnSpPr>
            <p:spPr>
              <a:xfrm>
                <a:off x="1684899" y="4439009"/>
                <a:ext cx="473180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直線コネクタ 378">
                <a:extLst>
                  <a:ext uri="{FF2B5EF4-FFF2-40B4-BE49-F238E27FC236}">
                    <a16:creationId xmlns:a16="http://schemas.microsoft.com/office/drawing/2014/main" id="{4FD1BC50-C852-E1B6-480A-0078E98D5541}"/>
                  </a:ext>
                </a:extLst>
              </p:cNvPr>
              <p:cNvCxnSpPr>
                <a:cxnSpLocks/>
              </p:cNvCxnSpPr>
              <p:nvPr/>
            </p:nvCxnSpPr>
            <p:spPr>
              <a:xfrm>
                <a:off x="1708769" y="5326712"/>
                <a:ext cx="4731806" cy="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E2013918-2923-E20A-B931-3CB8945266F6}"/>
                  </a:ext>
                </a:extLst>
              </p:cNvPr>
              <p:cNvCxnSpPr>
                <a:cxnSpLocks/>
              </p:cNvCxnSpPr>
              <p:nvPr/>
            </p:nvCxnSpPr>
            <p:spPr>
              <a:xfrm flipH="1">
                <a:off x="6106212" y="4442479"/>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直線コネクタ 380">
                <a:extLst>
                  <a:ext uri="{FF2B5EF4-FFF2-40B4-BE49-F238E27FC236}">
                    <a16:creationId xmlns:a16="http://schemas.microsoft.com/office/drawing/2014/main" id="{C22626A8-FFA5-0020-1ED4-9813DEB22DB4}"/>
                  </a:ext>
                </a:extLst>
              </p:cNvPr>
              <p:cNvCxnSpPr>
                <a:cxnSpLocks/>
              </p:cNvCxnSpPr>
              <p:nvPr/>
            </p:nvCxnSpPr>
            <p:spPr>
              <a:xfrm flipH="1">
                <a:off x="6114162" y="5328806"/>
                <a:ext cx="324000" cy="18411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直線コネクタ 381">
                <a:extLst>
                  <a:ext uri="{FF2B5EF4-FFF2-40B4-BE49-F238E27FC236}">
                    <a16:creationId xmlns:a16="http://schemas.microsoft.com/office/drawing/2014/main" id="{4330FFBF-BABB-ECD4-B7C7-2FEE82D86467}"/>
                  </a:ext>
                </a:extLst>
              </p:cNvPr>
              <p:cNvCxnSpPr>
                <a:cxnSpLocks/>
              </p:cNvCxnSpPr>
              <p:nvPr/>
            </p:nvCxnSpPr>
            <p:spPr>
              <a:xfrm flipH="1">
                <a:off x="1406459" y="5325635"/>
                <a:ext cx="324000" cy="18411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9" name="グラフィックス 8" descr="ロボット 単色塗りつぶし">
            <a:extLst>
              <a:ext uri="{FF2B5EF4-FFF2-40B4-BE49-F238E27FC236}">
                <a16:creationId xmlns:a16="http://schemas.microsoft.com/office/drawing/2014/main" id="{E61D4B4A-1C69-2BB7-79A1-B29A35711F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40648" y="2566755"/>
            <a:ext cx="527178" cy="472608"/>
          </a:xfrm>
          <a:prstGeom prst="rect">
            <a:avLst/>
          </a:prstGeom>
        </p:spPr>
      </p:pic>
      <p:pic>
        <p:nvPicPr>
          <p:cNvPr id="11" name="グラフィックス 10" descr="ロボット 単色塗りつぶし">
            <a:extLst>
              <a:ext uri="{FF2B5EF4-FFF2-40B4-BE49-F238E27FC236}">
                <a16:creationId xmlns:a16="http://schemas.microsoft.com/office/drawing/2014/main" id="{3CCEF927-4776-85CC-E1EB-417E667249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22196" y="2558195"/>
            <a:ext cx="527178" cy="472608"/>
          </a:xfrm>
          <a:prstGeom prst="rect">
            <a:avLst/>
          </a:prstGeom>
        </p:spPr>
      </p:pic>
      <p:pic>
        <p:nvPicPr>
          <p:cNvPr id="12" name="グラフィックス 11" descr="ロボット 単色塗りつぶし">
            <a:extLst>
              <a:ext uri="{FF2B5EF4-FFF2-40B4-BE49-F238E27FC236}">
                <a16:creationId xmlns:a16="http://schemas.microsoft.com/office/drawing/2014/main" id="{9EAB02CB-4D96-F195-0E7A-E27D930FAC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12370" y="2572140"/>
            <a:ext cx="527178" cy="472608"/>
          </a:xfrm>
          <a:prstGeom prst="rect">
            <a:avLst/>
          </a:prstGeom>
        </p:spPr>
      </p:pic>
      <p:pic>
        <p:nvPicPr>
          <p:cNvPr id="13" name="グラフィックス 12" descr="ロボット 単色塗りつぶし">
            <a:extLst>
              <a:ext uri="{FF2B5EF4-FFF2-40B4-BE49-F238E27FC236}">
                <a16:creationId xmlns:a16="http://schemas.microsoft.com/office/drawing/2014/main" id="{CA38FE9B-7DF6-CBF6-0846-941E83FFA5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5583" y="2592803"/>
            <a:ext cx="527178" cy="472608"/>
          </a:xfrm>
          <a:prstGeom prst="rect">
            <a:avLst/>
          </a:prstGeom>
        </p:spPr>
      </p:pic>
      <p:pic>
        <p:nvPicPr>
          <p:cNvPr id="14" name="グラフィックス 13" descr="ロボット 単色塗りつぶし">
            <a:extLst>
              <a:ext uri="{FF2B5EF4-FFF2-40B4-BE49-F238E27FC236}">
                <a16:creationId xmlns:a16="http://schemas.microsoft.com/office/drawing/2014/main" id="{C6603CBA-4EE3-53A3-6B80-A7E80CADB3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4637" y="5121738"/>
            <a:ext cx="618229" cy="554234"/>
          </a:xfrm>
          <a:prstGeom prst="rect">
            <a:avLst/>
          </a:prstGeom>
        </p:spPr>
      </p:pic>
      <p:pic>
        <p:nvPicPr>
          <p:cNvPr id="15" name="グラフィックス 14" descr="落葉樹 単色塗りつぶし">
            <a:extLst>
              <a:ext uri="{FF2B5EF4-FFF2-40B4-BE49-F238E27FC236}">
                <a16:creationId xmlns:a16="http://schemas.microsoft.com/office/drawing/2014/main" id="{5CAEEB84-DB8E-2F9A-CA91-680BC14B3A3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17727" y="5340962"/>
            <a:ext cx="333549" cy="333549"/>
          </a:xfrm>
          <a:prstGeom prst="rect">
            <a:avLst/>
          </a:prstGeom>
        </p:spPr>
      </p:pic>
      <p:pic>
        <p:nvPicPr>
          <p:cNvPr id="16" name="グラフィックス 15" descr="都市 単色塗りつぶし">
            <a:extLst>
              <a:ext uri="{FF2B5EF4-FFF2-40B4-BE49-F238E27FC236}">
                <a16:creationId xmlns:a16="http://schemas.microsoft.com/office/drawing/2014/main" id="{66E2E5BA-8B32-B694-FDD3-225BD9DC1DEF}"/>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3873589" y="5130454"/>
            <a:ext cx="339722" cy="535768"/>
          </a:xfrm>
          <a:prstGeom prst="rect">
            <a:avLst/>
          </a:prstGeom>
        </p:spPr>
      </p:pic>
      <p:pic>
        <p:nvPicPr>
          <p:cNvPr id="17" name="グラフィックス 16" descr="落葉樹 単色塗りつぶし">
            <a:extLst>
              <a:ext uri="{FF2B5EF4-FFF2-40B4-BE49-F238E27FC236}">
                <a16:creationId xmlns:a16="http://schemas.microsoft.com/office/drawing/2014/main" id="{03B9C0CA-35E2-6179-D659-BAC01F74EB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28164" y="2679195"/>
            <a:ext cx="333549" cy="333549"/>
          </a:xfrm>
          <a:prstGeom prst="rect">
            <a:avLst/>
          </a:prstGeom>
        </p:spPr>
      </p:pic>
      <p:pic>
        <p:nvPicPr>
          <p:cNvPr id="18" name="グラフィックス 17" descr="都市 単色塗りつぶし">
            <a:extLst>
              <a:ext uri="{FF2B5EF4-FFF2-40B4-BE49-F238E27FC236}">
                <a16:creationId xmlns:a16="http://schemas.microsoft.com/office/drawing/2014/main" id="{567BC1FD-3E57-E421-C977-C7CA82F6A05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2783371" y="2488195"/>
            <a:ext cx="339722" cy="535768"/>
          </a:xfrm>
          <a:prstGeom prst="rect">
            <a:avLst/>
          </a:prstGeom>
        </p:spPr>
      </p:pic>
      <p:pic>
        <p:nvPicPr>
          <p:cNvPr id="19" name="グラフィックス 18" descr="落葉樹 単色塗りつぶし">
            <a:extLst>
              <a:ext uri="{FF2B5EF4-FFF2-40B4-BE49-F238E27FC236}">
                <a16:creationId xmlns:a16="http://schemas.microsoft.com/office/drawing/2014/main" id="{E599D6D7-9D85-4E56-B42E-F2ADCB255A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86189" y="2714102"/>
            <a:ext cx="333549" cy="333549"/>
          </a:xfrm>
          <a:prstGeom prst="rect">
            <a:avLst/>
          </a:prstGeom>
        </p:spPr>
      </p:pic>
      <p:pic>
        <p:nvPicPr>
          <p:cNvPr id="21" name="グラフィックス 20" descr="都市 単色塗りつぶし">
            <a:extLst>
              <a:ext uri="{FF2B5EF4-FFF2-40B4-BE49-F238E27FC236}">
                <a16:creationId xmlns:a16="http://schemas.microsoft.com/office/drawing/2014/main" id="{8EA329AF-4ED3-C78A-68EF-70B103629389}"/>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10617"/>
          <a:stretch/>
        </p:blipFill>
        <p:spPr>
          <a:xfrm>
            <a:off x="5961463" y="2496186"/>
            <a:ext cx="339722" cy="535768"/>
          </a:xfrm>
          <a:prstGeom prst="rect">
            <a:avLst/>
          </a:prstGeom>
        </p:spPr>
      </p:pic>
    </p:spTree>
    <p:extLst>
      <p:ext uri="{BB962C8B-B14F-4D97-AF65-F5344CB8AC3E}">
        <p14:creationId xmlns:p14="http://schemas.microsoft.com/office/powerpoint/2010/main" val="412038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5C889-614D-8F23-0ADC-A9D770F432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3C098EA-BC6B-5C71-5F90-C946BBC259A8}"/>
              </a:ext>
            </a:extLst>
          </p:cNvPr>
          <p:cNvSpPr>
            <a:spLocks noGrp="1"/>
          </p:cNvSpPr>
          <p:nvPr>
            <p:ph type="title"/>
          </p:nvPr>
        </p:nvSpPr>
        <p:spPr/>
        <p:txBody>
          <a:bodyPr/>
          <a:lstStyle/>
          <a:p>
            <a:r>
              <a:rPr kumimoji="1" lang="ja-JP" altLang="en-US" dirty="0"/>
              <a:t>実験的調査</a:t>
            </a:r>
            <a:r>
              <a:rPr kumimoji="1" lang="en-US" altLang="ja-JP" dirty="0"/>
              <a:t>--</a:t>
            </a:r>
            <a:r>
              <a:rPr lang="ja-JP" altLang="en-US" dirty="0"/>
              <a:t>複数空間</a:t>
            </a:r>
            <a:r>
              <a:rPr lang="en-US" altLang="ja-JP" dirty="0"/>
              <a:t>/</a:t>
            </a:r>
            <a:r>
              <a:rPr lang="ja-JP" altLang="en-US" dirty="0"/>
              <a:t>身体認知</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829E34C-085E-1C2D-1A78-FE53853E3461}"/>
              </a:ext>
            </a:extLst>
          </p:cNvPr>
          <p:cNvSpPr>
            <a:spLocks noGrp="1"/>
          </p:cNvSpPr>
          <p:nvPr>
            <p:ph idx="1"/>
          </p:nvPr>
        </p:nvSpPr>
        <p:spPr>
          <a:xfrm>
            <a:off x="845337" y="1213720"/>
            <a:ext cx="10587360" cy="2050297"/>
          </a:xfrm>
        </p:spPr>
        <p:txBody>
          <a:bodyPr>
            <a:noAutofit/>
          </a:bodyPr>
          <a:lstStyle/>
          <a:p>
            <a:pPr>
              <a:lnSpc>
                <a:spcPct val="100000"/>
              </a:lnSpc>
            </a:pPr>
            <a:r>
              <a:rPr kumimoji="1" lang="ja-JP" altLang="en-US" b="1" dirty="0"/>
              <a:t>遠隔の</a:t>
            </a:r>
            <a:r>
              <a:rPr kumimoji="1" lang="en-US" altLang="ja-JP" b="1" dirty="0"/>
              <a:t>2</a:t>
            </a:r>
            <a:r>
              <a:rPr kumimoji="1" lang="ja-JP" altLang="en-US" b="1" dirty="0"/>
              <a:t>空間</a:t>
            </a:r>
            <a:r>
              <a:rPr kumimoji="1" lang="en-US" altLang="ja-JP" b="1" dirty="0"/>
              <a:t>{α,β}</a:t>
            </a:r>
            <a:r>
              <a:rPr kumimoji="1" lang="ja-JP" altLang="en-US" dirty="0"/>
              <a:t>を知覚時に，</a:t>
            </a:r>
            <a:r>
              <a:rPr kumimoji="1" lang="ja-JP" altLang="en-US" b="1" dirty="0"/>
              <a:t>身体感覚が</a:t>
            </a:r>
            <a:r>
              <a:rPr kumimoji="1" lang="en-US" altLang="ja-JP" b="1" dirty="0"/>
              <a:t>2</a:t>
            </a:r>
            <a:r>
              <a:rPr kumimoji="1" lang="ja-JP" altLang="en-US" b="1" dirty="0"/>
              <a:t>空間の中に定位される特性</a:t>
            </a:r>
            <a:br>
              <a:rPr kumimoji="1" lang="en-US" altLang="ja-JP" b="1" dirty="0"/>
            </a:br>
            <a:r>
              <a:rPr kumimoji="1" lang="ja-JP" altLang="en-US" dirty="0"/>
              <a:t>を調査した．</a:t>
            </a:r>
            <a:endParaRPr kumimoji="1" lang="en-US" altLang="ja-JP" dirty="0"/>
          </a:p>
          <a:p>
            <a:pPr>
              <a:lnSpc>
                <a:spcPct val="100000"/>
              </a:lnSpc>
            </a:pPr>
            <a:r>
              <a:rPr kumimoji="1" lang="en-US" altLang="ja-JP" dirty="0"/>
              <a:t>2</a:t>
            </a:r>
            <a:r>
              <a:rPr kumimoji="1" lang="ja-JP" altLang="en-US" dirty="0"/>
              <a:t>台のロボットアバタ</a:t>
            </a:r>
            <a:r>
              <a:rPr lang="ja-JP" altLang="en-US" dirty="0"/>
              <a:t>の</a:t>
            </a:r>
            <a:r>
              <a:rPr lang="ja-JP" altLang="en-US" b="1" dirty="0"/>
              <a:t>全周視野の</a:t>
            </a:r>
            <a:r>
              <a:rPr kumimoji="1" lang="en-US" altLang="ja-JP" b="1" dirty="0"/>
              <a:t>HMD</a:t>
            </a:r>
            <a:r>
              <a:rPr lang="ja-JP" altLang="en-US" b="1" dirty="0"/>
              <a:t>映像</a:t>
            </a:r>
            <a:r>
              <a:rPr kumimoji="1" lang="ja-JP" altLang="en-US" dirty="0"/>
              <a:t>と</a:t>
            </a:r>
            <a:r>
              <a:rPr kumimoji="1" lang="ja-JP" altLang="en-US" b="1" dirty="0"/>
              <a:t>身体フィードバック</a:t>
            </a:r>
            <a:r>
              <a:rPr kumimoji="1" lang="ja-JP" altLang="en-US" dirty="0"/>
              <a:t>で没入するときの</a:t>
            </a:r>
            <a:r>
              <a:rPr kumimoji="1" lang="en-US" altLang="ja-JP" b="1" dirty="0"/>
              <a:t>2</a:t>
            </a:r>
            <a:r>
              <a:rPr kumimoji="1" lang="ja-JP" altLang="en-US" b="1" dirty="0"/>
              <a:t>つの認知形式</a:t>
            </a:r>
            <a:r>
              <a:rPr kumimoji="1" lang="ja-JP" altLang="en-US" dirty="0"/>
              <a:t>を仮設し，実験参加者に評価させた．</a:t>
            </a:r>
            <a:endParaRPr kumimoji="1" lang="en-US" altLang="ja-JP" dirty="0"/>
          </a:p>
        </p:txBody>
      </p:sp>
      <p:sp>
        <p:nvSpPr>
          <p:cNvPr id="4" name="日付プレースホルダー 3">
            <a:extLst>
              <a:ext uri="{FF2B5EF4-FFF2-40B4-BE49-F238E27FC236}">
                <a16:creationId xmlns:a16="http://schemas.microsoft.com/office/drawing/2014/main" id="{E9B38A0F-22EE-C666-F01B-733DF58AD7C2}"/>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817BECA2-3D7C-DE5A-C44A-0DC1FE49C46D}"/>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DEA10201-35CB-7EEF-E427-9DAA6ADA23CE}"/>
              </a:ext>
            </a:extLst>
          </p:cNvPr>
          <p:cNvSpPr>
            <a:spLocks noGrp="1"/>
          </p:cNvSpPr>
          <p:nvPr>
            <p:ph type="sldNum" sz="quarter" idx="12"/>
          </p:nvPr>
        </p:nvSpPr>
        <p:spPr/>
        <p:txBody>
          <a:bodyPr/>
          <a:lstStyle/>
          <a:p>
            <a:fld id="{28498C4A-281D-456F-B1B5-DFF3FFC7FCB3}"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02B09103-B547-84AB-DD06-ED37EDC17004}"/>
              </a:ext>
            </a:extLst>
          </p:cNvPr>
          <p:cNvSpPr txBox="1"/>
          <p:nvPr/>
        </p:nvSpPr>
        <p:spPr>
          <a:xfrm>
            <a:off x="299257" y="5537546"/>
            <a:ext cx="4573002" cy="707886"/>
          </a:xfrm>
          <a:prstGeom prst="rect">
            <a:avLst/>
          </a:prstGeom>
          <a:noFill/>
        </p:spPr>
        <p:txBody>
          <a:bodyPr wrap="square" rtlCol="0">
            <a:spAutoFit/>
          </a:bodyPr>
          <a:lstStyle/>
          <a:p>
            <a:pPr algn="ctr"/>
            <a:r>
              <a:rPr kumimoji="1" lang="ja-JP" altLang="en-US" sz="2000" b="1" dirty="0">
                <a:solidFill>
                  <a:schemeClr val="accent4">
                    <a:lumMod val="75000"/>
                  </a:schemeClr>
                </a:solidFill>
              </a:rPr>
              <a:t>自分または分身の</a:t>
            </a:r>
            <a:r>
              <a:rPr kumimoji="1" lang="ja-JP" altLang="en-US" sz="2000" b="1" dirty="0">
                <a:solidFill>
                  <a:srgbClr val="FF0000"/>
                </a:solidFill>
              </a:rPr>
              <a:t>身体が</a:t>
            </a:r>
            <a:r>
              <a:rPr kumimoji="1" lang="en-US" altLang="ja-JP" sz="2000" b="1" dirty="0">
                <a:solidFill>
                  <a:srgbClr val="FF0000"/>
                </a:solidFill>
              </a:rPr>
              <a:t>2</a:t>
            </a:r>
            <a:r>
              <a:rPr kumimoji="1" lang="ja-JP" altLang="en-US" sz="2000" b="1" dirty="0">
                <a:solidFill>
                  <a:srgbClr val="FF0000"/>
                </a:solidFill>
              </a:rPr>
              <a:t>つの空間</a:t>
            </a:r>
            <a:r>
              <a:rPr kumimoji="1" lang="ja-JP" altLang="en-US" sz="2000" b="1" dirty="0">
                <a:solidFill>
                  <a:schemeClr val="accent4">
                    <a:lumMod val="75000"/>
                  </a:schemeClr>
                </a:solidFill>
              </a:rPr>
              <a:t>に存在する認知形式</a:t>
            </a:r>
          </a:p>
        </p:txBody>
      </p:sp>
      <p:sp>
        <p:nvSpPr>
          <p:cNvPr id="8" name="テキスト ボックス 7">
            <a:extLst>
              <a:ext uri="{FF2B5EF4-FFF2-40B4-BE49-F238E27FC236}">
                <a16:creationId xmlns:a16="http://schemas.microsoft.com/office/drawing/2014/main" id="{BED5D153-55E8-34C5-3D22-3BA76FF51D04}"/>
              </a:ext>
            </a:extLst>
          </p:cNvPr>
          <p:cNvSpPr txBox="1"/>
          <p:nvPr/>
        </p:nvSpPr>
        <p:spPr>
          <a:xfrm>
            <a:off x="4872259" y="5498941"/>
            <a:ext cx="7089315" cy="707886"/>
          </a:xfrm>
          <a:prstGeom prst="rect">
            <a:avLst/>
          </a:prstGeom>
          <a:noFill/>
        </p:spPr>
        <p:txBody>
          <a:bodyPr wrap="square" rtlCol="0">
            <a:spAutoFit/>
          </a:bodyPr>
          <a:lstStyle/>
          <a:p>
            <a:pPr algn="ctr"/>
            <a:r>
              <a:rPr lang="ja-JP" altLang="en-US" sz="2000" b="1" dirty="0">
                <a:solidFill>
                  <a:schemeClr val="accent1"/>
                </a:solidFill>
              </a:rPr>
              <a:t>自分または分身の身体が</a:t>
            </a:r>
            <a:r>
              <a:rPr lang="ja-JP" altLang="en-US" sz="2000" b="1" dirty="0">
                <a:solidFill>
                  <a:srgbClr val="FF0000"/>
                </a:solidFill>
              </a:rPr>
              <a:t>２つの空間が融合</a:t>
            </a:r>
            <a:r>
              <a:rPr lang="ja-JP" altLang="en-US" sz="2000" b="1" dirty="0">
                <a:solidFill>
                  <a:schemeClr val="accent1"/>
                </a:solidFill>
              </a:rPr>
              <a:t>した空間に</a:t>
            </a:r>
            <a:br>
              <a:rPr lang="en-US" altLang="ja-JP" sz="2000" b="1" dirty="0">
                <a:solidFill>
                  <a:schemeClr val="accent1"/>
                </a:solidFill>
              </a:rPr>
            </a:br>
            <a:r>
              <a:rPr lang="ja-JP" altLang="en-US" sz="2000" b="1" dirty="0">
                <a:solidFill>
                  <a:schemeClr val="accent1"/>
                </a:solidFill>
              </a:rPr>
              <a:t>存在する認知形式</a:t>
            </a:r>
            <a:endParaRPr kumimoji="1" lang="ja-JP" altLang="en-US" sz="2000" b="1" dirty="0">
              <a:solidFill>
                <a:schemeClr val="accent1"/>
              </a:solidFill>
            </a:endParaRPr>
          </a:p>
        </p:txBody>
      </p:sp>
      <p:pic>
        <p:nvPicPr>
          <p:cNvPr id="9" name="グラフィックス 8" descr="男性 枠線">
            <a:extLst>
              <a:ext uri="{FF2B5EF4-FFF2-40B4-BE49-F238E27FC236}">
                <a16:creationId xmlns:a16="http://schemas.microsoft.com/office/drawing/2014/main" id="{8480A6E0-53A8-714D-D3C5-D2D0CC3718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2293" y="4714161"/>
            <a:ext cx="1168324" cy="751710"/>
          </a:xfrm>
          <a:prstGeom prst="rect">
            <a:avLst/>
          </a:prstGeom>
        </p:spPr>
      </p:pic>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6FDF4BC3-5D41-7458-8BB5-2168924B02E4}"/>
                  </a:ext>
                </a:extLst>
              </p:cNvPr>
              <p:cNvSpPr/>
              <p:nvPr/>
            </p:nvSpPr>
            <p:spPr>
              <a:xfrm>
                <a:off x="2750025" y="3051374"/>
                <a:ext cx="2122234" cy="1215960"/>
              </a:xfrm>
              <a:prstGeom prst="roundRect">
                <a:avLst>
                  <a:gd name="adj" fmla="val 1954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10" name="四角形: 角を丸くする 9">
                <a:extLst>
                  <a:ext uri="{FF2B5EF4-FFF2-40B4-BE49-F238E27FC236}">
                    <a16:creationId xmlns:a16="http://schemas.microsoft.com/office/drawing/2014/main" id="{6FDF4BC3-5D41-7458-8BB5-2168924B02E4}"/>
                  </a:ext>
                </a:extLst>
              </p:cNvPr>
              <p:cNvSpPr>
                <a:spLocks noRot="1" noChangeAspect="1" noMove="1" noResize="1" noEditPoints="1" noAdjustHandles="1" noChangeArrowheads="1" noChangeShapeType="1" noTextEdit="1"/>
              </p:cNvSpPr>
              <p:nvPr/>
            </p:nvSpPr>
            <p:spPr>
              <a:xfrm>
                <a:off x="2750025" y="3051374"/>
                <a:ext cx="2122234" cy="1215960"/>
              </a:xfrm>
              <a:prstGeom prst="roundRect">
                <a:avLst>
                  <a:gd name="adj" fmla="val 19549"/>
                </a:avLst>
              </a:prstGeom>
              <a:blipFill>
                <a:blip r:embed="rId5"/>
                <a:stretch>
                  <a:fillRect/>
                </a:stretch>
              </a:blipFill>
              <a:ln w="38100">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9766478-D967-7101-2D4A-E490D3541596}"/>
                  </a:ext>
                </a:extLst>
              </p:cNvPr>
              <p:cNvSpPr txBox="1"/>
              <p:nvPr/>
            </p:nvSpPr>
            <p:spPr>
              <a:xfrm>
                <a:off x="3024035" y="3400280"/>
                <a:ext cx="1398456"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𝜶</m:t>
                    </m:r>
                  </m:oMath>
                </a14:m>
                <a:endParaRPr kumimoji="1" lang="ja-JP" altLang="en-US" sz="1600" b="1" dirty="0">
                  <a:latin typeface="+mn-ea"/>
                </a:endParaRPr>
              </a:p>
            </p:txBody>
          </p:sp>
        </mc:Choice>
        <mc:Fallback xmlns="">
          <p:sp>
            <p:nvSpPr>
              <p:cNvPr id="11" name="テキスト ボックス 10">
                <a:extLst>
                  <a:ext uri="{FF2B5EF4-FFF2-40B4-BE49-F238E27FC236}">
                    <a16:creationId xmlns:a16="http://schemas.microsoft.com/office/drawing/2014/main" id="{19766478-D967-7101-2D4A-E490D3541596}"/>
                  </a:ext>
                </a:extLst>
              </p:cNvPr>
              <p:cNvSpPr txBox="1">
                <a:spLocks noRot="1" noChangeAspect="1" noMove="1" noResize="1" noEditPoints="1" noAdjustHandles="1" noChangeArrowheads="1" noChangeShapeType="1" noTextEdit="1"/>
              </p:cNvSpPr>
              <p:nvPr/>
            </p:nvSpPr>
            <p:spPr>
              <a:xfrm>
                <a:off x="3024035" y="3400280"/>
                <a:ext cx="1398456" cy="338554"/>
              </a:xfrm>
              <a:prstGeom prst="rect">
                <a:avLst/>
              </a:prstGeom>
              <a:blipFill>
                <a:blip r:embed="rId6"/>
                <a:stretch>
                  <a:fillRect l="-2183"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6D7E824-CE9E-C2F4-376C-842FF8525959}"/>
                  </a:ext>
                </a:extLst>
              </p:cNvPr>
              <p:cNvSpPr txBox="1"/>
              <p:nvPr/>
            </p:nvSpPr>
            <p:spPr>
              <a:xfrm>
                <a:off x="3030725" y="4629951"/>
                <a:ext cx="1208149" cy="338554"/>
              </a:xfrm>
              <a:prstGeom prst="rect">
                <a:avLst/>
              </a:prstGeom>
              <a:noFill/>
            </p:spPr>
            <p:txBody>
              <a:bodyPr wrap="square" rtlCol="0">
                <a:spAutoFit/>
              </a:bodyPr>
              <a:lstStyle/>
              <a:p>
                <a:r>
                  <a:rPr lang="ja-JP" altLang="en-US" sz="1600" b="1" dirty="0">
                    <a:latin typeface="+mn-ea"/>
                  </a:rPr>
                  <a:t>アバタ</a:t>
                </a:r>
                <a:r>
                  <a:rPr kumimoji="1" lang="en-US" altLang="ja-JP" sz="1600" b="1" dirty="0">
                    <a:latin typeface="+mn-ea"/>
                  </a:rPr>
                  <a:t> </a:t>
                </a:r>
                <a14:m>
                  <m:oMath xmlns:m="http://schemas.openxmlformats.org/officeDocument/2006/math">
                    <m:r>
                      <a:rPr kumimoji="1" lang="en-US" altLang="ja-JP" sz="1600" b="1" i="1" smtClean="0">
                        <a:latin typeface="Cambria Math" panose="02040503050406030204" pitchFamily="18" charset="0"/>
                      </a:rPr>
                      <m:t>𝜷</m:t>
                    </m:r>
                  </m:oMath>
                </a14:m>
                <a:endParaRPr kumimoji="1" lang="ja-JP" altLang="en-US" sz="1600" b="1" dirty="0">
                  <a:latin typeface="+mn-ea"/>
                </a:endParaRPr>
              </a:p>
            </p:txBody>
          </p:sp>
        </mc:Choice>
        <mc:Fallback xmlns="">
          <p:sp>
            <p:nvSpPr>
              <p:cNvPr id="12" name="テキスト ボックス 11">
                <a:extLst>
                  <a:ext uri="{FF2B5EF4-FFF2-40B4-BE49-F238E27FC236}">
                    <a16:creationId xmlns:a16="http://schemas.microsoft.com/office/drawing/2014/main" id="{76D7E824-CE9E-C2F4-376C-842FF8525959}"/>
                  </a:ext>
                </a:extLst>
              </p:cNvPr>
              <p:cNvSpPr txBox="1">
                <a:spLocks noRot="1" noChangeAspect="1" noMove="1" noResize="1" noEditPoints="1" noAdjustHandles="1" noChangeArrowheads="1" noChangeShapeType="1" noTextEdit="1"/>
              </p:cNvSpPr>
              <p:nvPr/>
            </p:nvSpPr>
            <p:spPr>
              <a:xfrm>
                <a:off x="3030725" y="4629951"/>
                <a:ext cx="1208149" cy="338554"/>
              </a:xfrm>
              <a:prstGeom prst="rect">
                <a:avLst/>
              </a:prstGeom>
              <a:blipFill>
                <a:blip r:embed="rId7"/>
                <a:stretch>
                  <a:fillRect l="-2525"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B5F6559C-5147-77A7-472A-7A31D1FDD4AC}"/>
                  </a:ext>
                </a:extLst>
              </p:cNvPr>
              <p:cNvSpPr/>
              <p:nvPr/>
            </p:nvSpPr>
            <p:spPr>
              <a:xfrm>
                <a:off x="2756662" y="4331460"/>
                <a:ext cx="2062421" cy="1132182"/>
              </a:xfrm>
              <a:prstGeom prst="roundRect">
                <a:avLst>
                  <a:gd name="adj" fmla="val 2097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13" name="四角形: 角を丸くする 12">
                <a:extLst>
                  <a:ext uri="{FF2B5EF4-FFF2-40B4-BE49-F238E27FC236}">
                    <a16:creationId xmlns:a16="http://schemas.microsoft.com/office/drawing/2014/main" id="{B5F6559C-5147-77A7-472A-7A31D1FDD4AC}"/>
                  </a:ext>
                </a:extLst>
              </p:cNvPr>
              <p:cNvSpPr>
                <a:spLocks noRot="1" noChangeAspect="1" noMove="1" noResize="1" noEditPoints="1" noAdjustHandles="1" noChangeArrowheads="1" noChangeShapeType="1" noTextEdit="1"/>
              </p:cNvSpPr>
              <p:nvPr/>
            </p:nvSpPr>
            <p:spPr>
              <a:xfrm>
                <a:off x="2756662" y="4331460"/>
                <a:ext cx="2062421" cy="1132182"/>
              </a:xfrm>
              <a:prstGeom prst="roundRect">
                <a:avLst>
                  <a:gd name="adj" fmla="val 20978"/>
                </a:avLst>
              </a:prstGeom>
              <a:blipFill>
                <a:blip r:embed="rId8"/>
                <a:stretch>
                  <a:fillRect/>
                </a:stretch>
              </a:blipFill>
              <a:ln w="38100">
                <a:solidFill>
                  <a:schemeClr val="accent6"/>
                </a:solidFill>
              </a:ln>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39FB5C5-0D0D-6492-6EB4-511B06D360E2}"/>
              </a:ext>
            </a:extLst>
          </p:cNvPr>
          <p:cNvSpPr txBox="1"/>
          <p:nvPr/>
        </p:nvSpPr>
        <p:spPr>
          <a:xfrm>
            <a:off x="702708" y="5120054"/>
            <a:ext cx="829477" cy="338554"/>
          </a:xfrm>
          <a:prstGeom prst="rect">
            <a:avLst/>
          </a:prstGeom>
          <a:noFill/>
        </p:spPr>
        <p:txBody>
          <a:bodyPr wrap="square" rtlCol="0">
            <a:spAutoFit/>
          </a:bodyPr>
          <a:lstStyle/>
          <a:p>
            <a:r>
              <a:rPr lang="ja-JP" altLang="en-US" sz="1600" b="1" dirty="0">
                <a:latin typeface="+mn-ea"/>
              </a:rPr>
              <a:t>体験者</a:t>
            </a:r>
            <a:endParaRPr kumimoji="1" lang="ja-JP" altLang="en-US" sz="1600" b="1" dirty="0">
              <a:latin typeface="+mn-ea"/>
            </a:endParaRPr>
          </a:p>
        </p:txBody>
      </p:sp>
      <p:sp>
        <p:nvSpPr>
          <p:cNvPr id="15" name="四角形: 角を丸くする 14">
            <a:extLst>
              <a:ext uri="{FF2B5EF4-FFF2-40B4-BE49-F238E27FC236}">
                <a16:creationId xmlns:a16="http://schemas.microsoft.com/office/drawing/2014/main" id="{0192D7F3-9FB1-69D6-E78D-D51C977895EE}"/>
              </a:ext>
            </a:extLst>
          </p:cNvPr>
          <p:cNvSpPr/>
          <p:nvPr/>
        </p:nvSpPr>
        <p:spPr>
          <a:xfrm>
            <a:off x="702708" y="4100857"/>
            <a:ext cx="1800000" cy="1382785"/>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ローカル空間</a:t>
            </a:r>
          </a:p>
        </p:txBody>
      </p:sp>
      <p:grpSp>
        <p:nvGrpSpPr>
          <p:cNvPr id="16" name="グループ化 15">
            <a:extLst>
              <a:ext uri="{FF2B5EF4-FFF2-40B4-BE49-F238E27FC236}">
                <a16:creationId xmlns:a16="http://schemas.microsoft.com/office/drawing/2014/main" id="{E571C3CF-EB00-2BFE-EA12-D7A775D56727}"/>
              </a:ext>
            </a:extLst>
          </p:cNvPr>
          <p:cNvGrpSpPr/>
          <p:nvPr/>
        </p:nvGrpSpPr>
        <p:grpSpPr>
          <a:xfrm>
            <a:off x="1550169" y="4541454"/>
            <a:ext cx="581088" cy="264560"/>
            <a:chOff x="748187" y="154621"/>
            <a:chExt cx="1260872" cy="354702"/>
          </a:xfrm>
          <a:solidFill>
            <a:srgbClr val="FFFFFF"/>
          </a:solidFill>
        </p:grpSpPr>
        <p:sp>
          <p:nvSpPr>
            <p:cNvPr id="17" name="テキスト ボックス 16">
              <a:extLst>
                <a:ext uri="{FF2B5EF4-FFF2-40B4-BE49-F238E27FC236}">
                  <a16:creationId xmlns:a16="http://schemas.microsoft.com/office/drawing/2014/main" id="{1099A672-B28C-BAAC-0872-D333A90ACE02}"/>
                </a:ext>
              </a:extLst>
            </p:cNvPr>
            <p:cNvSpPr txBox="1"/>
            <p:nvPr/>
          </p:nvSpPr>
          <p:spPr>
            <a:xfrm>
              <a:off x="748187" y="154621"/>
              <a:ext cx="1260872" cy="330114"/>
            </a:xfrm>
            <a:prstGeom prst="rect">
              <a:avLst/>
            </a:prstGeom>
            <a:grpFill/>
          </p:spPr>
          <p:txBody>
            <a:bodyPr wrap="square" rtlCol="0">
              <a:spAutoFit/>
            </a:bodyPr>
            <a:lstStyle/>
            <a:p>
              <a:pPr algn="ctr"/>
              <a:r>
                <a:rPr kumimoji="1" lang="en-US" altLang="ja-JP" sz="1000" b="1" dirty="0">
                  <a:latin typeface="+mn-ea"/>
                </a:rPr>
                <a:t>HMD</a:t>
              </a:r>
              <a:endParaRPr kumimoji="1" lang="ja-JP" altLang="en-US" sz="1000" b="1" dirty="0">
                <a:latin typeface="+mn-ea"/>
              </a:endParaRPr>
            </a:p>
          </p:txBody>
        </p:sp>
        <p:cxnSp>
          <p:nvCxnSpPr>
            <p:cNvPr id="18" name="直線コネクタ 17">
              <a:extLst>
                <a:ext uri="{FF2B5EF4-FFF2-40B4-BE49-F238E27FC236}">
                  <a16:creationId xmlns:a16="http://schemas.microsoft.com/office/drawing/2014/main" id="{C29F95E0-4E34-A44B-8637-FF9771595E6F}"/>
                </a:ext>
              </a:extLst>
            </p:cNvPr>
            <p:cNvCxnSpPr/>
            <p:nvPr/>
          </p:nvCxnSpPr>
          <p:spPr>
            <a:xfrm>
              <a:off x="834174" y="177551"/>
              <a:ext cx="1110035"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C829FD-7A5C-3DBE-BF74-1737A929660B}"/>
                </a:ext>
              </a:extLst>
            </p:cNvPr>
            <p:cNvCxnSpPr>
              <a:cxnSpLocks/>
            </p:cNvCxnSpPr>
            <p:nvPr/>
          </p:nvCxnSpPr>
          <p:spPr>
            <a:xfrm>
              <a:off x="842723" y="177551"/>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2995019-9ED5-3EB8-4BEC-303CEB3FE60B}"/>
                </a:ext>
              </a:extLst>
            </p:cNvPr>
            <p:cNvCxnSpPr>
              <a:cxnSpLocks/>
            </p:cNvCxnSpPr>
            <p:nvPr/>
          </p:nvCxnSpPr>
          <p:spPr>
            <a:xfrm>
              <a:off x="1925468" y="177550"/>
              <a:ext cx="0" cy="31959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F8397A9-E481-37AE-3396-C1D9DFD1F8C8}"/>
                </a:ext>
              </a:extLst>
            </p:cNvPr>
            <p:cNvCxnSpPr>
              <a:cxnSpLocks/>
            </p:cNvCxnSpPr>
            <p:nvPr/>
          </p:nvCxnSpPr>
          <p:spPr>
            <a:xfrm>
              <a:off x="1476210"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3070038-198C-020D-A86D-D129760AC0C1}"/>
                </a:ext>
              </a:extLst>
            </p:cNvPr>
            <p:cNvCxnSpPr>
              <a:cxnSpLocks/>
            </p:cNvCxnSpPr>
            <p:nvPr/>
          </p:nvCxnSpPr>
          <p:spPr>
            <a:xfrm>
              <a:off x="834174" y="497145"/>
              <a:ext cx="467999"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13FC68E-A463-65D1-B698-08745C23A0A9}"/>
                </a:ext>
              </a:extLst>
            </p:cNvPr>
            <p:cNvCxnSpPr>
              <a:cxnSpLocks/>
            </p:cNvCxnSpPr>
            <p:nvPr/>
          </p:nvCxnSpPr>
          <p:spPr>
            <a:xfrm>
              <a:off x="1378623" y="429082"/>
              <a:ext cx="109508"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CDD77C-07C5-93CD-C55E-ABE180FE70B8}"/>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グラフィックス 24" descr="落葉樹 単色塗りつぶし">
            <a:extLst>
              <a:ext uri="{FF2B5EF4-FFF2-40B4-BE49-F238E27FC236}">
                <a16:creationId xmlns:a16="http://schemas.microsoft.com/office/drawing/2014/main" id="{D7EC4EC6-5A55-8B78-842C-921EC843E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9386" y="4956459"/>
            <a:ext cx="549829" cy="549829"/>
          </a:xfrm>
          <a:prstGeom prst="rect">
            <a:avLst/>
          </a:prstGeom>
        </p:spPr>
      </p:pic>
      <p:pic>
        <p:nvPicPr>
          <p:cNvPr id="26" name="グラフィックス 25" descr="都市 単色塗りつぶし">
            <a:extLst>
              <a:ext uri="{FF2B5EF4-FFF2-40B4-BE49-F238E27FC236}">
                <a16:creationId xmlns:a16="http://schemas.microsoft.com/office/drawing/2014/main" id="{CC0C31AE-B742-14CC-B4A4-F9011753E8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118" y="3656328"/>
            <a:ext cx="620481" cy="751878"/>
          </a:xfrm>
          <a:prstGeom prst="rect">
            <a:avLst/>
          </a:prstGeom>
        </p:spPr>
      </p:pic>
      <p:cxnSp>
        <p:nvCxnSpPr>
          <p:cNvPr id="27" name="直線矢印コネクタ 26">
            <a:extLst>
              <a:ext uri="{FF2B5EF4-FFF2-40B4-BE49-F238E27FC236}">
                <a16:creationId xmlns:a16="http://schemas.microsoft.com/office/drawing/2014/main" id="{377D5956-990D-47EC-31DD-76F762F3753D}"/>
              </a:ext>
            </a:extLst>
          </p:cNvPr>
          <p:cNvCxnSpPr>
            <a:cxnSpLocks/>
          </p:cNvCxnSpPr>
          <p:nvPr/>
        </p:nvCxnSpPr>
        <p:spPr>
          <a:xfrm flipV="1">
            <a:off x="2019947" y="3995452"/>
            <a:ext cx="1027400" cy="12602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3E506BF-82A4-CF6A-EEEF-9E59B03E17AC}"/>
              </a:ext>
            </a:extLst>
          </p:cNvPr>
          <p:cNvCxnSpPr>
            <a:cxnSpLocks/>
          </p:cNvCxnSpPr>
          <p:nvPr/>
        </p:nvCxnSpPr>
        <p:spPr>
          <a:xfrm>
            <a:off x="2007339" y="5231373"/>
            <a:ext cx="10325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グラフィックス 28" descr="ロボット 単色塗りつぶし">
            <a:extLst>
              <a:ext uri="{FF2B5EF4-FFF2-40B4-BE49-F238E27FC236}">
                <a16:creationId xmlns:a16="http://schemas.microsoft.com/office/drawing/2014/main" id="{28F60197-03DF-8F80-C75B-A63A9D410F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30048" y="3604414"/>
            <a:ext cx="793584" cy="711437"/>
          </a:xfrm>
          <a:prstGeom prst="rect">
            <a:avLst/>
          </a:prstGeom>
        </p:spPr>
      </p:pic>
      <p:grpSp>
        <p:nvGrpSpPr>
          <p:cNvPr id="30" name="グループ化 29">
            <a:extLst>
              <a:ext uri="{FF2B5EF4-FFF2-40B4-BE49-F238E27FC236}">
                <a16:creationId xmlns:a16="http://schemas.microsoft.com/office/drawing/2014/main" id="{C0C6A89A-5828-472B-2962-5D5B5296BCD3}"/>
              </a:ext>
            </a:extLst>
          </p:cNvPr>
          <p:cNvGrpSpPr/>
          <p:nvPr/>
        </p:nvGrpSpPr>
        <p:grpSpPr>
          <a:xfrm>
            <a:off x="5263794" y="2913015"/>
            <a:ext cx="5838402" cy="2593273"/>
            <a:chOff x="5224281" y="3305209"/>
            <a:chExt cx="5838402" cy="2593273"/>
          </a:xfrm>
        </p:grpSpPr>
        <p:pic>
          <p:nvPicPr>
            <p:cNvPr id="31" name="グラフィックス 30" descr="男性 枠線">
              <a:extLst>
                <a:ext uri="{FF2B5EF4-FFF2-40B4-BE49-F238E27FC236}">
                  <a16:creationId xmlns:a16="http://schemas.microsoft.com/office/drawing/2014/main" id="{416994F3-8375-97CF-24D1-DFD102DA2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26971" y="5138648"/>
              <a:ext cx="851357" cy="702338"/>
            </a:xfrm>
            <a:prstGeom prst="rect">
              <a:avLst/>
            </a:prstGeom>
          </p:spPr>
        </p:pic>
        <p:sp>
          <p:nvSpPr>
            <p:cNvPr id="32" name="テキスト ボックス 31">
              <a:extLst>
                <a:ext uri="{FF2B5EF4-FFF2-40B4-BE49-F238E27FC236}">
                  <a16:creationId xmlns:a16="http://schemas.microsoft.com/office/drawing/2014/main" id="{9888A7DC-F857-AB54-4E15-33680609B16D}"/>
                </a:ext>
              </a:extLst>
            </p:cNvPr>
            <p:cNvSpPr txBox="1"/>
            <p:nvPr/>
          </p:nvSpPr>
          <p:spPr>
            <a:xfrm>
              <a:off x="5631879" y="5534491"/>
              <a:ext cx="914383" cy="338554"/>
            </a:xfrm>
            <a:prstGeom prst="rect">
              <a:avLst/>
            </a:prstGeom>
            <a:noFill/>
          </p:spPr>
          <p:txBody>
            <a:bodyPr wrap="square" rtlCol="0">
              <a:spAutoFit/>
            </a:bodyPr>
            <a:lstStyle/>
            <a:p>
              <a:r>
                <a:rPr lang="ja-JP" altLang="en-US" sz="1600" b="1" dirty="0">
                  <a:latin typeface="+mn-ea"/>
                </a:rPr>
                <a:t>体験</a:t>
              </a:r>
              <a:r>
                <a:rPr kumimoji="1" lang="ja-JP" altLang="en-US" sz="1600" b="1" dirty="0">
                  <a:latin typeface="+mn-ea"/>
                </a:rPr>
                <a:t>者</a:t>
              </a:r>
            </a:p>
          </p:txBody>
        </p:sp>
        <p:sp>
          <p:nvSpPr>
            <p:cNvPr id="33" name="四角形: 角を丸くする 32">
              <a:extLst>
                <a:ext uri="{FF2B5EF4-FFF2-40B4-BE49-F238E27FC236}">
                  <a16:creationId xmlns:a16="http://schemas.microsoft.com/office/drawing/2014/main" id="{0266B86D-4428-B6FC-908A-E6A914EA983F}"/>
                </a:ext>
              </a:extLst>
            </p:cNvPr>
            <p:cNvSpPr/>
            <p:nvPr/>
          </p:nvSpPr>
          <p:spPr>
            <a:xfrm>
              <a:off x="5224281" y="4480699"/>
              <a:ext cx="1800000" cy="1360286"/>
            </a:xfrm>
            <a:prstGeom prst="roundRect">
              <a:avLst>
                <a:gd name="adj" fmla="val 765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ローカル空間</a:t>
              </a:r>
              <a:endParaRPr kumimoji="1" lang="ja-JP" altLang="en-US" sz="1600" b="1" dirty="0">
                <a:solidFill>
                  <a:schemeClr val="tx1"/>
                </a:solidFill>
                <a:latin typeface="+mn-ea"/>
              </a:endParaRPr>
            </a:p>
          </p:txBody>
        </p:sp>
        <p:grpSp>
          <p:nvGrpSpPr>
            <p:cNvPr id="34" name="グループ化 33">
              <a:extLst>
                <a:ext uri="{FF2B5EF4-FFF2-40B4-BE49-F238E27FC236}">
                  <a16:creationId xmlns:a16="http://schemas.microsoft.com/office/drawing/2014/main" id="{5C66A2AB-BDFF-B2CD-F993-A8C3EBF562C5}"/>
                </a:ext>
              </a:extLst>
            </p:cNvPr>
            <p:cNvGrpSpPr/>
            <p:nvPr/>
          </p:nvGrpSpPr>
          <p:grpSpPr>
            <a:xfrm>
              <a:off x="6184083" y="4966189"/>
              <a:ext cx="529696" cy="258583"/>
              <a:chOff x="834173" y="158146"/>
              <a:chExt cx="1110037" cy="351178"/>
            </a:xfrm>
            <a:solidFill>
              <a:schemeClr val="bg1"/>
            </a:solidFill>
          </p:grpSpPr>
          <p:sp>
            <p:nvSpPr>
              <p:cNvPr id="49" name="テキスト ボックス 48">
                <a:extLst>
                  <a:ext uri="{FF2B5EF4-FFF2-40B4-BE49-F238E27FC236}">
                    <a16:creationId xmlns:a16="http://schemas.microsoft.com/office/drawing/2014/main" id="{476B6EAA-F7F3-36E3-0481-C30A064C5798}"/>
                  </a:ext>
                </a:extLst>
              </p:cNvPr>
              <p:cNvSpPr txBox="1"/>
              <p:nvPr/>
            </p:nvSpPr>
            <p:spPr>
              <a:xfrm>
                <a:off x="873814" y="158146"/>
                <a:ext cx="1057944" cy="334389"/>
              </a:xfrm>
              <a:prstGeom prst="rect">
                <a:avLst/>
              </a:prstGeom>
              <a:grpFill/>
            </p:spPr>
            <p:txBody>
              <a:bodyPr wrap="square" rtlCol="0">
                <a:spAutoFit/>
              </a:bodyPr>
              <a:lstStyle/>
              <a:p>
                <a:r>
                  <a:rPr kumimoji="1" lang="en-US" altLang="ja-JP" sz="1000" b="1" dirty="0">
                    <a:latin typeface="+mn-ea"/>
                  </a:rPr>
                  <a:t>HMD</a:t>
                </a:r>
                <a:endParaRPr kumimoji="1" lang="ja-JP" altLang="en-US" sz="1000" b="1" dirty="0">
                  <a:latin typeface="+mn-ea"/>
                </a:endParaRPr>
              </a:p>
            </p:txBody>
          </p:sp>
          <p:cxnSp>
            <p:nvCxnSpPr>
              <p:cNvPr id="50" name="直線コネクタ 49">
                <a:extLst>
                  <a:ext uri="{FF2B5EF4-FFF2-40B4-BE49-F238E27FC236}">
                    <a16:creationId xmlns:a16="http://schemas.microsoft.com/office/drawing/2014/main" id="{CCB67825-B9B9-49B3-21D6-FBA9F6662FDD}"/>
                  </a:ext>
                </a:extLst>
              </p:cNvPr>
              <p:cNvCxnSpPr/>
              <p:nvPr/>
            </p:nvCxnSpPr>
            <p:spPr>
              <a:xfrm>
                <a:off x="834173" y="177553"/>
                <a:ext cx="1110037"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B8B1778-9585-F82A-66CB-A094B9C23B04}"/>
                  </a:ext>
                </a:extLst>
              </p:cNvPr>
              <p:cNvCxnSpPr>
                <a:cxnSpLocks/>
              </p:cNvCxnSpPr>
              <p:nvPr/>
            </p:nvCxnSpPr>
            <p:spPr>
              <a:xfrm>
                <a:off x="842722" y="177553"/>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081A4F8-AFC2-D0BC-5BCC-E8B0A3EB3C3D}"/>
                  </a:ext>
                </a:extLst>
              </p:cNvPr>
              <p:cNvCxnSpPr>
                <a:cxnSpLocks/>
              </p:cNvCxnSpPr>
              <p:nvPr/>
            </p:nvCxnSpPr>
            <p:spPr>
              <a:xfrm>
                <a:off x="1925469" y="177552"/>
                <a:ext cx="0" cy="31959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124A18E-3679-4A92-5A4A-B72A17034D9C}"/>
                  </a:ext>
                </a:extLst>
              </p:cNvPr>
              <p:cNvCxnSpPr>
                <a:cxnSpLocks/>
              </p:cNvCxnSpPr>
              <p:nvPr/>
            </p:nvCxnSpPr>
            <p:spPr>
              <a:xfrm>
                <a:off x="1457469"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C2A9482-B77A-B3D3-B118-E50064B311E9}"/>
                  </a:ext>
                </a:extLst>
              </p:cNvPr>
              <p:cNvCxnSpPr>
                <a:cxnSpLocks/>
              </p:cNvCxnSpPr>
              <p:nvPr/>
            </p:nvCxnSpPr>
            <p:spPr>
              <a:xfrm>
                <a:off x="834173" y="497149"/>
                <a:ext cx="46800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987F541C-FCF8-E371-F1B6-FDC1A8FE3A59}"/>
                  </a:ext>
                </a:extLst>
              </p:cNvPr>
              <p:cNvCxnSpPr>
                <a:cxnSpLocks/>
              </p:cNvCxnSpPr>
              <p:nvPr/>
            </p:nvCxnSpPr>
            <p:spPr>
              <a:xfrm>
                <a:off x="1378621" y="429083"/>
                <a:ext cx="109509" cy="802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2D6741C-4E79-5AD4-A680-6655199A32FA}"/>
                  </a:ext>
                </a:extLst>
              </p:cNvPr>
              <p:cNvCxnSpPr>
                <a:cxnSpLocks/>
              </p:cNvCxnSpPr>
              <p:nvPr/>
            </p:nvCxnSpPr>
            <p:spPr>
              <a:xfrm flipV="1">
                <a:off x="1291762" y="430400"/>
                <a:ext cx="108000" cy="7200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四角形: 角を丸くする 34">
                  <a:extLst>
                    <a:ext uri="{FF2B5EF4-FFF2-40B4-BE49-F238E27FC236}">
                      <a16:creationId xmlns:a16="http://schemas.microsoft.com/office/drawing/2014/main" id="{4D107A89-108B-B79A-8876-60781F2469C4}"/>
                    </a:ext>
                  </a:extLst>
                </p:cNvPr>
                <p:cNvSpPr/>
                <p:nvPr/>
              </p:nvSpPr>
              <p:spPr>
                <a:xfrm>
                  <a:off x="9268559" y="3305209"/>
                  <a:ext cx="1794124" cy="1246565"/>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𝜶</m:t>
                      </m:r>
                    </m:oMath>
                  </a14:m>
                  <a:endParaRPr kumimoji="1" lang="ja-JP" altLang="en-US" sz="1600" b="1" dirty="0">
                    <a:solidFill>
                      <a:schemeClr val="tx1"/>
                    </a:solidFill>
                    <a:latin typeface="+mn-ea"/>
                  </a:endParaRPr>
                </a:p>
              </p:txBody>
            </p:sp>
          </mc:Choice>
          <mc:Fallback xmlns="">
            <p:sp>
              <p:nvSpPr>
                <p:cNvPr id="35" name="四角形: 角を丸くする 34">
                  <a:extLst>
                    <a:ext uri="{FF2B5EF4-FFF2-40B4-BE49-F238E27FC236}">
                      <a16:creationId xmlns:a16="http://schemas.microsoft.com/office/drawing/2014/main" id="{4D107A89-108B-B79A-8876-60781F2469C4}"/>
                    </a:ext>
                  </a:extLst>
                </p:cNvPr>
                <p:cNvSpPr>
                  <a:spLocks noRot="1" noChangeAspect="1" noMove="1" noResize="1" noEditPoints="1" noAdjustHandles="1" noChangeArrowheads="1" noChangeShapeType="1" noTextEdit="1"/>
                </p:cNvSpPr>
                <p:nvPr/>
              </p:nvSpPr>
              <p:spPr>
                <a:xfrm>
                  <a:off x="9268559" y="3305209"/>
                  <a:ext cx="1794124" cy="1246565"/>
                </a:xfrm>
                <a:prstGeom prst="roundRect">
                  <a:avLst>
                    <a:gd name="adj" fmla="val 17712"/>
                  </a:avLst>
                </a:prstGeom>
                <a:blipFill>
                  <a:blip r:embed="rId16"/>
                  <a:stretch>
                    <a:fillRect/>
                  </a:stretch>
                </a:blipFill>
                <a:ln w="38100">
                  <a:solidFill>
                    <a:schemeClr val="accent2"/>
                  </a:solidFill>
                </a:ln>
              </p:spPr>
              <p:txBody>
                <a:bodyPr/>
                <a:lstStyle/>
                <a:p>
                  <a:r>
                    <a:rPr lang="ja-JP" altLang="en-US">
                      <a:noFill/>
                    </a:rPr>
                    <a:t> </a:t>
                  </a:r>
                </a:p>
              </p:txBody>
            </p:sp>
          </mc:Fallback>
        </mc:AlternateContent>
        <p:pic>
          <p:nvPicPr>
            <p:cNvPr id="36" name="グラフィックス 35" descr="落葉樹 単色塗りつぶし">
              <a:extLst>
                <a:ext uri="{FF2B5EF4-FFF2-40B4-BE49-F238E27FC236}">
                  <a16:creationId xmlns:a16="http://schemas.microsoft.com/office/drawing/2014/main" id="{82A364DE-F2BE-B2D0-6B91-9614A9BBD5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7382" y="5332230"/>
              <a:ext cx="496009" cy="496009"/>
            </a:xfrm>
            <a:prstGeom prst="rect">
              <a:avLst/>
            </a:prstGeom>
          </p:spPr>
        </p:pic>
        <p:sp>
          <p:nvSpPr>
            <p:cNvPr id="37" name="四角形: 角を丸くする 36">
              <a:extLst>
                <a:ext uri="{FF2B5EF4-FFF2-40B4-BE49-F238E27FC236}">
                  <a16:creationId xmlns:a16="http://schemas.microsoft.com/office/drawing/2014/main" id="{B873C455-B4F1-0D4B-69DB-AF1695C50E62}"/>
                </a:ext>
              </a:extLst>
            </p:cNvPr>
            <p:cNvSpPr/>
            <p:nvPr/>
          </p:nvSpPr>
          <p:spPr>
            <a:xfrm>
              <a:off x="7329975" y="4645116"/>
              <a:ext cx="1551207" cy="1102311"/>
            </a:xfrm>
            <a:prstGeom prst="roundRect">
              <a:avLst>
                <a:gd name="adj" fmla="val 177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600" b="1" dirty="0">
                <a:solidFill>
                  <a:schemeClr val="tx1"/>
                </a:solidFill>
                <a:latin typeface="+mn-ea"/>
              </a:endParaRPr>
            </a:p>
          </p:txBody>
        </p:sp>
        <mc:AlternateContent xmlns:mc="http://schemas.openxmlformats.org/markup-compatibility/2006" xmlns:a14="http://schemas.microsoft.com/office/drawing/2010/main">
          <mc:Choice Requires="a14">
            <p:sp>
              <p:nvSpPr>
                <p:cNvPr id="38" name="四角形: 角を丸くする 37">
                  <a:extLst>
                    <a:ext uri="{FF2B5EF4-FFF2-40B4-BE49-F238E27FC236}">
                      <a16:creationId xmlns:a16="http://schemas.microsoft.com/office/drawing/2014/main" id="{A6292C5A-EA22-6D02-B9D2-FB6793BD0BD4}"/>
                    </a:ext>
                  </a:extLst>
                </p:cNvPr>
                <p:cNvSpPr/>
                <p:nvPr/>
              </p:nvSpPr>
              <p:spPr>
                <a:xfrm>
                  <a:off x="9306557" y="4684322"/>
                  <a:ext cx="1735174" cy="1182998"/>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600" b="1" dirty="0">
                      <a:solidFill>
                        <a:schemeClr val="tx1"/>
                      </a:solidFill>
                      <a:latin typeface="+mn-ea"/>
                    </a:rPr>
                    <a:t>遠隔空間</a:t>
                  </a:r>
                  <a:r>
                    <a:rPr kumimoji="1" lang="en-US" altLang="ja-JP" sz="1600" b="1" dirty="0">
                      <a:solidFill>
                        <a:schemeClr val="tx1"/>
                      </a:solidFill>
                      <a:latin typeface="+mn-ea"/>
                    </a:rPr>
                    <a:t> </a:t>
                  </a:r>
                  <a14:m>
                    <m:oMath xmlns:m="http://schemas.openxmlformats.org/officeDocument/2006/math">
                      <m:r>
                        <a:rPr kumimoji="1" lang="en-US" altLang="ja-JP" sz="1600" b="1" i="1" smtClean="0">
                          <a:solidFill>
                            <a:schemeClr val="tx1"/>
                          </a:solidFill>
                          <a:latin typeface="Cambria Math" panose="02040503050406030204" pitchFamily="18" charset="0"/>
                        </a:rPr>
                        <m:t>𝜷</m:t>
                      </m:r>
                    </m:oMath>
                  </a14:m>
                  <a:endParaRPr kumimoji="1" lang="ja-JP" altLang="en-US" sz="1600" b="1" dirty="0">
                    <a:solidFill>
                      <a:schemeClr val="tx1"/>
                    </a:solidFill>
                    <a:latin typeface="+mn-ea"/>
                  </a:endParaRPr>
                </a:p>
              </p:txBody>
            </p:sp>
          </mc:Choice>
          <mc:Fallback xmlns="">
            <p:sp>
              <p:nvSpPr>
                <p:cNvPr id="38" name="四角形: 角を丸くする 37">
                  <a:extLst>
                    <a:ext uri="{FF2B5EF4-FFF2-40B4-BE49-F238E27FC236}">
                      <a16:creationId xmlns:a16="http://schemas.microsoft.com/office/drawing/2014/main" id="{A6292C5A-EA22-6D02-B9D2-FB6793BD0BD4}"/>
                    </a:ext>
                  </a:extLst>
                </p:cNvPr>
                <p:cNvSpPr>
                  <a:spLocks noRot="1" noChangeAspect="1" noMove="1" noResize="1" noEditPoints="1" noAdjustHandles="1" noChangeArrowheads="1" noChangeShapeType="1" noTextEdit="1"/>
                </p:cNvSpPr>
                <p:nvPr/>
              </p:nvSpPr>
              <p:spPr>
                <a:xfrm>
                  <a:off x="9306557" y="4684322"/>
                  <a:ext cx="1735174" cy="1182998"/>
                </a:xfrm>
                <a:prstGeom prst="roundRect">
                  <a:avLst>
                    <a:gd name="adj" fmla="val 11474"/>
                  </a:avLst>
                </a:prstGeom>
                <a:blipFill>
                  <a:blip r:embed="rId17"/>
                  <a:stretch>
                    <a:fillRect/>
                  </a:stretch>
                </a:blipFill>
                <a:ln w="38100">
                  <a:solidFill>
                    <a:schemeClr val="accent6"/>
                  </a:solidFill>
                </a:ln>
              </p:spPr>
              <p:txBody>
                <a:bodyPr/>
                <a:lstStyle/>
                <a:p>
                  <a:r>
                    <a:rPr lang="ja-JP" altLang="en-US">
                      <a:noFill/>
                    </a:rPr>
                    <a:t> </a:t>
                  </a:r>
                </a:p>
              </p:txBody>
            </p:sp>
          </mc:Fallback>
        </mc:AlternateContent>
        <p:pic>
          <p:nvPicPr>
            <p:cNvPr id="39" name="グラフィックス 38" descr="都市 単色塗りつぶし">
              <a:extLst>
                <a:ext uri="{FF2B5EF4-FFF2-40B4-BE49-F238E27FC236}">
                  <a16:creationId xmlns:a16="http://schemas.microsoft.com/office/drawing/2014/main" id="{01D8C1DD-A3D0-F3AD-52EC-957B00DDEF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8539" y="3936073"/>
              <a:ext cx="581663" cy="704840"/>
            </a:xfrm>
            <a:prstGeom prst="rect">
              <a:avLst/>
            </a:prstGeom>
          </p:spPr>
        </p:pic>
        <p:sp>
          <p:nvSpPr>
            <p:cNvPr id="40" name="四角形: 角を丸くする 39">
              <a:extLst>
                <a:ext uri="{FF2B5EF4-FFF2-40B4-BE49-F238E27FC236}">
                  <a16:creationId xmlns:a16="http://schemas.microsoft.com/office/drawing/2014/main" id="{4FE06672-72AF-C191-5E6E-973F6EBC913A}"/>
                </a:ext>
              </a:extLst>
            </p:cNvPr>
            <p:cNvSpPr/>
            <p:nvPr/>
          </p:nvSpPr>
          <p:spPr>
            <a:xfrm>
              <a:off x="7243404" y="4585753"/>
              <a:ext cx="1559451" cy="1102311"/>
            </a:xfrm>
            <a:prstGeom prst="roundRect">
              <a:avLst>
                <a:gd name="adj" fmla="val 1147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1200" b="1" dirty="0">
                <a:solidFill>
                  <a:schemeClr val="tx1"/>
                </a:solidFill>
                <a:latin typeface="+mn-ea"/>
              </a:endParaRPr>
            </a:p>
          </p:txBody>
        </p:sp>
        <p:sp>
          <p:nvSpPr>
            <p:cNvPr id="41" name="四角形: 角を丸くする 40">
              <a:extLst>
                <a:ext uri="{FF2B5EF4-FFF2-40B4-BE49-F238E27FC236}">
                  <a16:creationId xmlns:a16="http://schemas.microsoft.com/office/drawing/2014/main" id="{42C7DC30-2880-FE66-3EE1-280E2F2F61F4}"/>
                </a:ext>
              </a:extLst>
            </p:cNvPr>
            <p:cNvSpPr/>
            <p:nvPr/>
          </p:nvSpPr>
          <p:spPr>
            <a:xfrm>
              <a:off x="7101997" y="4147392"/>
              <a:ext cx="1976582" cy="1691727"/>
            </a:xfrm>
            <a:prstGeom prst="roundRect">
              <a:avLst>
                <a:gd name="adj" fmla="val 135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600" b="1" dirty="0">
                  <a:solidFill>
                    <a:schemeClr val="tx1"/>
                  </a:solidFill>
                  <a:latin typeface="+mn-ea"/>
                </a:rPr>
                <a:t>サイバー空間</a:t>
              </a:r>
            </a:p>
          </p:txBody>
        </p:sp>
        <p:pic>
          <p:nvPicPr>
            <p:cNvPr id="42" name="グラフィックス 41" descr="落葉樹 単色塗りつぶし">
              <a:extLst>
                <a:ext uri="{FF2B5EF4-FFF2-40B4-BE49-F238E27FC236}">
                  <a16:creationId xmlns:a16="http://schemas.microsoft.com/office/drawing/2014/main" id="{6625E258-F68C-1DD6-EC6D-AE663E9D8FC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7070" y="5198208"/>
              <a:ext cx="469785" cy="469785"/>
            </a:xfrm>
            <a:prstGeom prst="rect">
              <a:avLst/>
            </a:prstGeom>
          </p:spPr>
        </p:pic>
        <p:sp>
          <p:nvSpPr>
            <p:cNvPr id="43" name="テキスト ボックス 42">
              <a:extLst>
                <a:ext uri="{FF2B5EF4-FFF2-40B4-BE49-F238E27FC236}">
                  <a16:creationId xmlns:a16="http://schemas.microsoft.com/office/drawing/2014/main" id="{BBA761DC-BA60-3744-A6F7-DF4BC0A6E46B}"/>
                </a:ext>
              </a:extLst>
            </p:cNvPr>
            <p:cNvSpPr txBox="1"/>
            <p:nvPr/>
          </p:nvSpPr>
          <p:spPr>
            <a:xfrm>
              <a:off x="7703366" y="4767501"/>
              <a:ext cx="1095273" cy="338554"/>
            </a:xfrm>
            <a:prstGeom prst="rect">
              <a:avLst/>
            </a:prstGeom>
            <a:noFill/>
          </p:spPr>
          <p:txBody>
            <a:bodyPr wrap="square" rtlCol="0">
              <a:spAutoFit/>
            </a:bodyPr>
            <a:lstStyle/>
            <a:p>
              <a:r>
                <a:rPr lang="ja-JP" altLang="en-US" sz="1600" b="1" dirty="0">
                  <a:latin typeface="+mn-ea"/>
                </a:rPr>
                <a:t>アバタ</a:t>
              </a:r>
              <a:endParaRPr kumimoji="1" lang="ja-JP" altLang="en-US" sz="1600" b="1" dirty="0">
                <a:latin typeface="+mn-ea"/>
              </a:endParaRPr>
            </a:p>
          </p:txBody>
        </p:sp>
        <p:pic>
          <p:nvPicPr>
            <p:cNvPr id="44" name="グラフィックス 43" descr="都市 単色塗りつぶし">
              <a:extLst>
                <a:ext uri="{FF2B5EF4-FFF2-40B4-BE49-F238E27FC236}">
                  <a16:creationId xmlns:a16="http://schemas.microsoft.com/office/drawing/2014/main" id="{76B4B443-25E7-EEDA-CD12-C8A37C0E43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485" y="5089875"/>
              <a:ext cx="527685" cy="639432"/>
            </a:xfrm>
            <a:prstGeom prst="rect">
              <a:avLst/>
            </a:prstGeom>
          </p:spPr>
        </p:pic>
        <p:cxnSp>
          <p:nvCxnSpPr>
            <p:cNvPr id="45" name="直線矢印コネクタ 44">
              <a:extLst>
                <a:ext uri="{FF2B5EF4-FFF2-40B4-BE49-F238E27FC236}">
                  <a16:creationId xmlns:a16="http://schemas.microsoft.com/office/drawing/2014/main" id="{30CCA5AA-8581-6A33-61DB-5ECFE0BECF1B}"/>
                </a:ext>
              </a:extLst>
            </p:cNvPr>
            <p:cNvCxnSpPr>
              <a:cxnSpLocks/>
              <a:stCxn id="35" idx="1"/>
            </p:cNvCxnSpPr>
            <p:nvPr/>
          </p:nvCxnSpPr>
          <p:spPr>
            <a:xfrm flipH="1">
              <a:off x="8881182" y="3928492"/>
              <a:ext cx="387377" cy="83400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33381E6-77A6-DFF3-EB60-D698CCD447CA}"/>
                </a:ext>
              </a:extLst>
            </p:cNvPr>
            <p:cNvCxnSpPr>
              <a:cxnSpLocks/>
              <a:stCxn id="38" idx="1"/>
              <a:endCxn id="40" idx="3"/>
            </p:cNvCxnSpPr>
            <p:nvPr/>
          </p:nvCxnSpPr>
          <p:spPr>
            <a:xfrm flipH="1" flipV="1">
              <a:off x="8802855" y="5136909"/>
              <a:ext cx="503702" cy="138912"/>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7" name="グラフィックス 46" descr="ロボット 単色塗りつぶし">
              <a:extLst>
                <a:ext uri="{FF2B5EF4-FFF2-40B4-BE49-F238E27FC236}">
                  <a16:creationId xmlns:a16="http://schemas.microsoft.com/office/drawing/2014/main" id="{861DD73C-00C0-B2C8-7D14-BAE2D17FE2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3954" y="4993255"/>
              <a:ext cx="711437" cy="711437"/>
            </a:xfrm>
            <a:prstGeom prst="rect">
              <a:avLst/>
            </a:prstGeom>
          </p:spPr>
        </p:pic>
        <p:sp>
          <p:nvSpPr>
            <p:cNvPr id="48" name="円弧 47">
              <a:extLst>
                <a:ext uri="{FF2B5EF4-FFF2-40B4-BE49-F238E27FC236}">
                  <a16:creationId xmlns:a16="http://schemas.microsoft.com/office/drawing/2014/main" id="{AB180841-FE48-4ED8-766D-0AD7FBD31447}"/>
                </a:ext>
              </a:extLst>
            </p:cNvPr>
            <p:cNvSpPr/>
            <p:nvPr/>
          </p:nvSpPr>
          <p:spPr>
            <a:xfrm>
              <a:off x="6595382" y="5032394"/>
              <a:ext cx="1587577" cy="866088"/>
            </a:xfrm>
            <a:prstGeom prst="arc">
              <a:avLst>
                <a:gd name="adj1" fmla="val 11375003"/>
                <a:gd name="adj2" fmla="val 19542314"/>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n-ea"/>
              </a:endParaRPr>
            </a:p>
          </p:txBody>
        </p:sp>
      </p:grpSp>
      <p:pic>
        <p:nvPicPr>
          <p:cNvPr id="57" name="グラフィックス 56" descr="ロボット 単色塗りつぶし">
            <a:extLst>
              <a:ext uri="{FF2B5EF4-FFF2-40B4-BE49-F238E27FC236}">
                <a16:creationId xmlns:a16="http://schemas.microsoft.com/office/drawing/2014/main" id="{7D89376B-D921-B8EF-3A72-401E76BA29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76378" y="4813389"/>
            <a:ext cx="793584" cy="711437"/>
          </a:xfrm>
          <a:prstGeom prst="rect">
            <a:avLst/>
          </a:prstGeom>
        </p:spPr>
      </p:pic>
    </p:spTree>
    <p:extLst>
      <p:ext uri="{BB962C8B-B14F-4D97-AF65-F5344CB8AC3E}">
        <p14:creationId xmlns:p14="http://schemas.microsoft.com/office/powerpoint/2010/main" val="99179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0666-D4BC-7884-F2DF-EBF138323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A9262F5-42AC-79FA-3205-3D4CCF6AB036}"/>
              </a:ext>
            </a:extLst>
          </p:cNvPr>
          <p:cNvSpPr>
            <a:spLocks noGrp="1"/>
          </p:cNvSpPr>
          <p:nvPr>
            <p:ph type="title"/>
          </p:nvPr>
        </p:nvSpPr>
        <p:spPr/>
        <p:txBody>
          <a:bodyPr/>
          <a:lstStyle/>
          <a:p>
            <a:r>
              <a:rPr kumimoji="1" lang="ja-JP" altLang="en-US" dirty="0"/>
              <a:t>装置</a:t>
            </a:r>
          </a:p>
        </p:txBody>
      </p:sp>
      <p:sp>
        <p:nvSpPr>
          <p:cNvPr id="3" name="コンテンツ プレースホルダー 2">
            <a:extLst>
              <a:ext uri="{FF2B5EF4-FFF2-40B4-BE49-F238E27FC236}">
                <a16:creationId xmlns:a16="http://schemas.microsoft.com/office/drawing/2014/main" id="{58886D23-B4D3-7BC4-99B4-0204879A9EA8}"/>
              </a:ext>
            </a:extLst>
          </p:cNvPr>
          <p:cNvSpPr>
            <a:spLocks noGrp="1"/>
          </p:cNvSpPr>
          <p:nvPr>
            <p:ph idx="1"/>
          </p:nvPr>
        </p:nvSpPr>
        <p:spPr>
          <a:xfrm>
            <a:off x="838201" y="1207008"/>
            <a:ext cx="10684328" cy="2249709"/>
          </a:xfrm>
        </p:spPr>
        <p:txBody>
          <a:bodyPr>
            <a:noAutofit/>
          </a:bodyPr>
          <a:lstStyle/>
          <a:p>
            <a:pPr>
              <a:lnSpc>
                <a:spcPct val="100000"/>
              </a:lnSpc>
            </a:pPr>
            <a:r>
              <a:rPr lang="ja-JP" altLang="en-US" dirty="0"/>
              <a:t>操作者は</a:t>
            </a:r>
            <a:r>
              <a:rPr lang="en-US" altLang="ja-JP" b="1" dirty="0"/>
              <a:t>HMD</a:t>
            </a:r>
            <a:r>
              <a:rPr lang="en-US" altLang="ja-JP" dirty="0"/>
              <a:t> (Quest2, Meta Platforms) </a:t>
            </a:r>
            <a:r>
              <a:rPr lang="ja-JP" altLang="en-US" dirty="0"/>
              <a:t>で視聴覚情報を得ながら</a:t>
            </a:r>
            <a:r>
              <a:rPr lang="en-US" altLang="ja-JP" dirty="0"/>
              <a:t>Quest </a:t>
            </a:r>
            <a:r>
              <a:rPr lang="en-US" altLang="ja-JP" b="1" dirty="0"/>
              <a:t>controller</a:t>
            </a:r>
            <a:r>
              <a:rPr lang="en-US" altLang="ja-JP" dirty="0"/>
              <a:t> </a:t>
            </a:r>
            <a:r>
              <a:rPr lang="ja-JP" altLang="en-US" dirty="0"/>
              <a:t>で遠隔のロボットを操作し，歩行感覚ディスプレイで進行運動を体感した．</a:t>
            </a:r>
            <a:endParaRPr lang="en-US" altLang="ja-JP" dirty="0"/>
          </a:p>
          <a:p>
            <a:pPr>
              <a:lnSpc>
                <a:spcPct val="100000"/>
              </a:lnSpc>
            </a:pPr>
            <a:r>
              <a:rPr lang="ja-JP" altLang="en-US" sz="2000" dirty="0"/>
              <a:t>ロボットは</a:t>
            </a:r>
            <a:r>
              <a:rPr lang="ja-JP" altLang="en-US" sz="2000" b="1" dirty="0"/>
              <a:t>四足歩行型 </a:t>
            </a:r>
            <a:r>
              <a:rPr lang="en-US" altLang="ja-JP" sz="2000" dirty="0"/>
              <a:t>(A1, Unitree Robotics) </a:t>
            </a:r>
            <a:r>
              <a:rPr lang="ja-JP" altLang="en-US" sz="2000" dirty="0"/>
              <a:t>と</a:t>
            </a:r>
            <a:r>
              <a:rPr lang="ja-JP" altLang="en-US" sz="2000" b="1" dirty="0"/>
              <a:t>車輪型</a:t>
            </a:r>
            <a:r>
              <a:rPr lang="ja-JP" altLang="en-US" sz="2000" dirty="0"/>
              <a:t> </a:t>
            </a:r>
            <a:r>
              <a:rPr lang="en-US" altLang="ja-JP" sz="2000" dirty="0"/>
              <a:t>(RMP 200, Segway) </a:t>
            </a:r>
            <a:r>
              <a:rPr lang="ja-JP" altLang="en-US" sz="2000" dirty="0"/>
              <a:t>の</a:t>
            </a:r>
            <a:r>
              <a:rPr lang="en-US" altLang="ja-JP" sz="2000" dirty="0"/>
              <a:t>2</a:t>
            </a:r>
            <a:r>
              <a:rPr lang="ja-JP" altLang="en-US" sz="2000" dirty="0"/>
              <a:t>台のロボットを使用．</a:t>
            </a:r>
            <a:r>
              <a:rPr kumimoji="1" lang="ja-JP" altLang="en-US" sz="2000" dirty="0"/>
              <a:t>映像は</a:t>
            </a:r>
            <a:r>
              <a:rPr kumimoji="1" lang="en-US" altLang="ja-JP" sz="2000" dirty="0"/>
              <a:t>4K</a:t>
            </a:r>
            <a:r>
              <a:rPr lang="ja-JP" altLang="en-US" sz="2000" dirty="0"/>
              <a:t>解像度の</a:t>
            </a:r>
            <a:r>
              <a:rPr lang="en-US" altLang="ja-JP" sz="2000" dirty="0"/>
              <a:t>360</a:t>
            </a:r>
            <a:r>
              <a:rPr lang="ja-JP" altLang="en-US" sz="2000" dirty="0"/>
              <a:t>度カメラ </a:t>
            </a:r>
            <a:r>
              <a:rPr lang="en-US" altLang="ja-JP" sz="2000" dirty="0"/>
              <a:t>(THETA Z1, Ricoh) </a:t>
            </a:r>
            <a:r>
              <a:rPr lang="ja-JP" altLang="en-US" sz="2000" dirty="0"/>
              <a:t>．</a:t>
            </a:r>
            <a:r>
              <a:rPr lang="ja-JP" altLang="en-US" sz="2000" b="1" dirty="0"/>
              <a:t>カメラの高さは</a:t>
            </a:r>
            <a:r>
              <a:rPr lang="en-US" altLang="ja-JP" sz="2000" b="1" dirty="0"/>
              <a:t>2</a:t>
            </a:r>
            <a:r>
              <a:rPr lang="ja-JP" altLang="en-US" sz="2000" b="1" dirty="0"/>
              <a:t>台で異なっている．</a:t>
            </a:r>
            <a:endParaRPr lang="en-US" altLang="ja-JP" sz="2000" b="1" dirty="0"/>
          </a:p>
        </p:txBody>
      </p:sp>
      <p:sp>
        <p:nvSpPr>
          <p:cNvPr id="4" name="日付プレースホルダー 3">
            <a:extLst>
              <a:ext uri="{FF2B5EF4-FFF2-40B4-BE49-F238E27FC236}">
                <a16:creationId xmlns:a16="http://schemas.microsoft.com/office/drawing/2014/main" id="{47D5704C-5865-5A77-6AD8-6E996EB5BB77}"/>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17F288F5-8143-5CC9-A30C-A2C8B1CFA03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3525724-94F0-5AE4-9F4C-A013A9EB5AB1}"/>
              </a:ext>
            </a:extLst>
          </p:cNvPr>
          <p:cNvSpPr>
            <a:spLocks noGrp="1"/>
          </p:cNvSpPr>
          <p:nvPr>
            <p:ph type="sldNum" sz="quarter" idx="12"/>
          </p:nvPr>
        </p:nvSpPr>
        <p:spPr/>
        <p:txBody>
          <a:bodyPr/>
          <a:lstStyle/>
          <a:p>
            <a:fld id="{28498C4A-281D-456F-B1B5-DFF3FFC7FCB3}" type="slidenum">
              <a:rPr kumimoji="1" lang="ja-JP" altLang="en-US" smtClean="0"/>
              <a:t>7</a:t>
            </a:fld>
            <a:endParaRPr kumimoji="1" lang="ja-JP" altLang="en-US"/>
          </a:p>
        </p:txBody>
      </p:sp>
      <p:pic>
        <p:nvPicPr>
          <p:cNvPr id="7" name="図 6" descr="屋内, 建物, 小さい, 座る が含まれている画像&#10;&#10;自動的に生成された説明">
            <a:extLst>
              <a:ext uri="{FF2B5EF4-FFF2-40B4-BE49-F238E27FC236}">
                <a16:creationId xmlns:a16="http://schemas.microsoft.com/office/drawing/2014/main" id="{D57D01F0-37BF-C6B0-CDF0-A179C7205776}"/>
              </a:ext>
            </a:extLst>
          </p:cNvPr>
          <p:cNvPicPr>
            <a:picLocks noChangeAspect="1"/>
          </p:cNvPicPr>
          <p:nvPr/>
        </p:nvPicPr>
        <p:blipFill rotWithShape="1">
          <a:blip r:embed="rId3">
            <a:extLst>
              <a:ext uri="{28A0092B-C50C-407E-A947-70E740481C1C}">
                <a14:useLocalDpi xmlns:a14="http://schemas.microsoft.com/office/drawing/2010/main" val="0"/>
              </a:ext>
            </a:extLst>
          </a:blip>
          <a:srcRect l="14633" t="37899" r="28751" b="5483"/>
          <a:stretch/>
        </p:blipFill>
        <p:spPr>
          <a:xfrm>
            <a:off x="6651171" y="3651664"/>
            <a:ext cx="3919124" cy="2201625"/>
          </a:xfrm>
          <a:prstGeom prst="rect">
            <a:avLst/>
          </a:prstGeom>
        </p:spPr>
      </p:pic>
      <p:pic>
        <p:nvPicPr>
          <p:cNvPr id="8" name="図 7" descr="床, 屋内, 暮らし, 椅子 が含まれている画像&#10;&#10;自動的に生成された説明">
            <a:extLst>
              <a:ext uri="{FF2B5EF4-FFF2-40B4-BE49-F238E27FC236}">
                <a16:creationId xmlns:a16="http://schemas.microsoft.com/office/drawing/2014/main" id="{62066E89-B0F2-757F-4F4D-BA5BB94C6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65" y="3643009"/>
            <a:ext cx="3919123" cy="2201625"/>
          </a:xfrm>
          <a:prstGeom prst="rect">
            <a:avLst/>
          </a:prstGeom>
        </p:spPr>
      </p:pic>
      <p:sp>
        <p:nvSpPr>
          <p:cNvPr id="10" name="テキスト ボックス 9">
            <a:extLst>
              <a:ext uri="{FF2B5EF4-FFF2-40B4-BE49-F238E27FC236}">
                <a16:creationId xmlns:a16="http://schemas.microsoft.com/office/drawing/2014/main" id="{96DEF61F-4756-DB8E-D8E6-56310335B661}"/>
              </a:ext>
            </a:extLst>
          </p:cNvPr>
          <p:cNvSpPr txBox="1"/>
          <p:nvPr/>
        </p:nvSpPr>
        <p:spPr>
          <a:xfrm>
            <a:off x="2684253" y="5969640"/>
            <a:ext cx="2785431" cy="400110"/>
          </a:xfrm>
          <a:prstGeom prst="rect">
            <a:avLst/>
          </a:prstGeom>
          <a:noFill/>
        </p:spPr>
        <p:txBody>
          <a:bodyPr wrap="square">
            <a:spAutoFit/>
          </a:bodyPr>
          <a:lstStyle/>
          <a:p>
            <a:r>
              <a:rPr lang="ja-JP" altLang="en-US" sz="2000" b="1" dirty="0"/>
              <a:t>四足歩行型ロボット </a:t>
            </a:r>
          </a:p>
        </p:txBody>
      </p:sp>
      <p:sp>
        <p:nvSpPr>
          <p:cNvPr id="11" name="テキスト ボックス 10">
            <a:extLst>
              <a:ext uri="{FF2B5EF4-FFF2-40B4-BE49-F238E27FC236}">
                <a16:creationId xmlns:a16="http://schemas.microsoft.com/office/drawing/2014/main" id="{D68A6EA2-69FE-CA4A-95C4-D0E9FA57A888}"/>
              </a:ext>
            </a:extLst>
          </p:cNvPr>
          <p:cNvSpPr txBox="1"/>
          <p:nvPr/>
        </p:nvSpPr>
        <p:spPr>
          <a:xfrm>
            <a:off x="7546755" y="5982134"/>
            <a:ext cx="2125202" cy="400110"/>
          </a:xfrm>
          <a:prstGeom prst="rect">
            <a:avLst/>
          </a:prstGeom>
          <a:noFill/>
        </p:spPr>
        <p:txBody>
          <a:bodyPr wrap="square">
            <a:spAutoFit/>
          </a:bodyPr>
          <a:lstStyle/>
          <a:p>
            <a:r>
              <a:rPr lang="ja-JP" altLang="en-US" sz="2000" b="1" dirty="0"/>
              <a:t>車輪型ロボット</a:t>
            </a:r>
          </a:p>
        </p:txBody>
      </p:sp>
      <p:sp>
        <p:nvSpPr>
          <p:cNvPr id="12" name="楕円 11">
            <a:extLst>
              <a:ext uri="{FF2B5EF4-FFF2-40B4-BE49-F238E27FC236}">
                <a16:creationId xmlns:a16="http://schemas.microsoft.com/office/drawing/2014/main" id="{07704333-0287-289F-2FC1-FAC4BEDE72CB}"/>
              </a:ext>
            </a:extLst>
          </p:cNvPr>
          <p:cNvSpPr/>
          <p:nvPr/>
        </p:nvSpPr>
        <p:spPr>
          <a:xfrm>
            <a:off x="4131859" y="4140071"/>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2813495-95C3-C5D4-C29F-9AC1292983C2}"/>
              </a:ext>
            </a:extLst>
          </p:cNvPr>
          <p:cNvSpPr/>
          <p:nvPr/>
        </p:nvSpPr>
        <p:spPr>
          <a:xfrm>
            <a:off x="9056544" y="3685209"/>
            <a:ext cx="440741" cy="461562"/>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DE8E5B0-EE18-1DCF-ECF9-817C185F2E68}"/>
              </a:ext>
            </a:extLst>
          </p:cNvPr>
          <p:cNvSpPr txBox="1"/>
          <p:nvPr/>
        </p:nvSpPr>
        <p:spPr>
          <a:xfrm>
            <a:off x="3605252" y="3859898"/>
            <a:ext cx="1537128"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sp>
        <p:nvSpPr>
          <p:cNvPr id="15" name="テキスト ボックス 14">
            <a:extLst>
              <a:ext uri="{FF2B5EF4-FFF2-40B4-BE49-F238E27FC236}">
                <a16:creationId xmlns:a16="http://schemas.microsoft.com/office/drawing/2014/main" id="{3432E32E-8204-6AC6-80BC-7D9F6E76591C}"/>
              </a:ext>
            </a:extLst>
          </p:cNvPr>
          <p:cNvSpPr txBox="1"/>
          <p:nvPr/>
        </p:nvSpPr>
        <p:spPr>
          <a:xfrm>
            <a:off x="9426657" y="3777490"/>
            <a:ext cx="1466314" cy="338554"/>
          </a:xfrm>
          <a:prstGeom prst="rect">
            <a:avLst/>
          </a:prstGeom>
          <a:noFill/>
        </p:spPr>
        <p:txBody>
          <a:bodyPr wrap="square" rtlCol="0">
            <a:spAutoFit/>
          </a:bodyPr>
          <a:lstStyle/>
          <a:p>
            <a:r>
              <a:rPr lang="en-US" altLang="ja-JP" sz="1600" b="1" dirty="0">
                <a:solidFill>
                  <a:srgbClr val="FF0000"/>
                </a:solidFill>
              </a:rPr>
              <a:t>360</a:t>
            </a:r>
            <a:r>
              <a:rPr lang="ja-JP" altLang="en-US" sz="1600" b="1" dirty="0">
                <a:solidFill>
                  <a:srgbClr val="FF0000"/>
                </a:solidFill>
              </a:rPr>
              <a:t>度カメラ</a:t>
            </a:r>
            <a:endParaRPr kumimoji="1" lang="ja-JP" altLang="en-US" sz="1600" b="1" dirty="0">
              <a:solidFill>
                <a:srgbClr val="FF0000"/>
              </a:solidFill>
            </a:endParaRPr>
          </a:p>
        </p:txBody>
      </p:sp>
      <p:pic>
        <p:nvPicPr>
          <p:cNvPr id="35" name="図 34">
            <a:extLst>
              <a:ext uri="{FF2B5EF4-FFF2-40B4-BE49-F238E27FC236}">
                <a16:creationId xmlns:a16="http://schemas.microsoft.com/office/drawing/2014/main" id="{76262597-B22B-C7B5-8330-A532B529990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803" b="97122" l="9574" r="89894">
                        <a14:foregroundMark x1="25665" y1="10997" x2="25665" y2="10997"/>
                        <a14:foregroundMark x1="35638" y1="9250" x2="35638" y2="9250"/>
                        <a14:foregroundMark x1="32181" y1="15108" x2="32181" y2="15108"/>
                        <a14:foregroundMark x1="41223" y1="15416" x2="41223" y2="15416"/>
                        <a14:foregroundMark x1="55053" y1="93320" x2="55053" y2="93320"/>
                        <a14:foregroundMark x1="51197" y1="97225" x2="51197" y2="97225"/>
                        <a14:foregroundMark x1="62101" y1="3803" x2="62101" y2="3803"/>
                      </a14:backgroundRemoval>
                    </a14:imgEffect>
                  </a14:imgLayer>
                </a14:imgProps>
              </a:ext>
            </a:extLst>
          </a:blip>
          <a:stretch>
            <a:fillRect/>
          </a:stretch>
        </p:blipFill>
        <p:spPr>
          <a:xfrm>
            <a:off x="5196618" y="309163"/>
            <a:ext cx="699470" cy="905032"/>
          </a:xfrm>
          <a:prstGeom prst="rect">
            <a:avLst/>
          </a:prstGeom>
        </p:spPr>
      </p:pic>
      <p:pic>
        <p:nvPicPr>
          <p:cNvPr id="36" name="図 35">
            <a:extLst>
              <a:ext uri="{FF2B5EF4-FFF2-40B4-BE49-F238E27FC236}">
                <a16:creationId xmlns:a16="http://schemas.microsoft.com/office/drawing/2014/main" id="{297683D8-34D3-E563-25C3-6C092413196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22" b="90826" l="5239" r="94294">
                        <a14:foregroundMark x1="7203" y1="62232" x2="7203" y2="62232"/>
                        <a14:foregroundMark x1="69785" y1="48471" x2="69785" y2="48471"/>
                        <a14:foregroundMark x1="50608" y1="46330" x2="50608" y2="46330"/>
                        <a14:foregroundMark x1="37418" y1="7798" x2="37418" y2="7798"/>
                        <a14:foregroundMark x1="53976" y1="13914" x2="53976" y2="13914"/>
                        <a14:foregroundMark x1="56782" y1="13914" x2="56782" y2="13914"/>
                        <a14:foregroundMark x1="41534" y1="34251" x2="41534" y2="34251"/>
                        <a14:foregroundMark x1="55098" y1="80122" x2="55098" y2="80122"/>
                        <a14:foregroundMark x1="63050" y1="80122" x2="63050" y2="80122"/>
                        <a14:foregroundMark x1="73527" y1="90826" x2="73527" y2="90826"/>
                        <a14:foregroundMark x1="76427" y1="88991" x2="76427" y2="88991"/>
                        <a14:foregroundMark x1="94387" y1="63150" x2="94387" y2="63150"/>
                        <a14:foregroundMark x1="55192" y1="36697" x2="55192" y2="36697"/>
                        <a14:foregroundMark x1="53508" y1="29052" x2="53508" y2="29052"/>
                        <a14:foregroundMark x1="47147" y1="34862" x2="47147" y2="34862"/>
                        <a14:foregroundMark x1="5332" y1="72630" x2="5332" y2="72630"/>
                        <a14:foregroundMark x1="55753" y1="60092" x2="55753" y2="60092"/>
                        <a14:foregroundMark x1="60337" y1="38991" x2="60617" y2="38991"/>
                        <a14:foregroundMark x1="67072" y1="26147" x2="67072" y2="26147"/>
                        <a14:foregroundMark x1="58466" y1="11774" x2="58466" y2="11774"/>
                        <a14:foregroundMark x1="49579" y1="6422" x2="49579" y2="6422"/>
                        <a14:foregroundMark x1="52385" y1="7645" x2="52385" y2="7645"/>
                        <a14:foregroundMark x1="53601" y1="8716" x2="53601" y2="8716"/>
                        <a14:foregroundMark x1="59775" y1="12844" x2="59775" y2="12844"/>
                        <a14:foregroundMark x1="60337" y1="14832" x2="60337" y2="14832"/>
                        <a14:foregroundMark x1="60804" y1="17584" x2="60804" y2="17584"/>
                        <a14:foregroundMark x1="61553" y1="17737" x2="61553" y2="17737"/>
                        <a14:foregroundMark x1="48644" y1="23242" x2="48644" y2="23242"/>
                        <a14:foregroundMark x1="47615" y1="24618" x2="47615" y2="24618"/>
                        <a14:foregroundMark x1="44528" y1="46330" x2="44528" y2="46330"/>
                        <a14:foregroundMark x1="44528" y1="50612" x2="44528" y2="50612"/>
                        <a14:foregroundMark x1="45837" y1="54434" x2="45837" y2="54434"/>
                        <a14:foregroundMark x1="46866" y1="58104" x2="46866" y2="58104"/>
                        <a14:foregroundMark x1="48269" y1="63150" x2="48269" y2="63150"/>
                        <a14:foregroundMark x1="48457" y1="40367" x2="48457" y2="40367"/>
                        <a14:foregroundMark x1="48082" y1="39144" x2="48082" y2="39144"/>
                        <a14:foregroundMark x1="48550" y1="37462" x2="48550" y2="37462"/>
                        <a14:foregroundMark x1="48737" y1="35474" x2="48737" y2="35474"/>
                        <a14:foregroundMark x1="49018" y1="32722" x2="49018" y2="32722"/>
                        <a14:foregroundMark x1="48924" y1="29205" x2="48924" y2="29205"/>
                        <a14:foregroundMark x1="61646" y1="21560" x2="61646" y2="21560"/>
                        <a14:foregroundMark x1="68288" y1="78899" x2="68288" y2="78899"/>
                        <a14:foregroundMark x1="71656" y1="79052" x2="71656" y2="79052"/>
                        <a14:foregroundMark x1="74369" y1="81193" x2="74369" y2="81193"/>
                        <a14:foregroundMark x1="72965" y1="80428" x2="72965" y2="80428"/>
                        <a14:foregroundMark x1="74649" y1="81498" x2="74649" y2="81498"/>
                        <a14:foregroundMark x1="75023" y1="83180" x2="75023" y2="83180"/>
                        <a14:foregroundMark x1="75491" y1="85474" x2="75491" y2="85474"/>
                        <a14:foregroundMark x1="76427" y1="85933" x2="76427" y2="85933"/>
                        <a14:foregroundMark x1="77736" y1="84709" x2="77736" y2="84709"/>
                      </a14:backgroundRemoval>
                    </a14:imgEffect>
                  </a14:imgLayer>
                </a14:imgProps>
              </a:ext>
            </a:extLst>
          </a:blip>
          <a:stretch>
            <a:fillRect/>
          </a:stretch>
        </p:blipFill>
        <p:spPr>
          <a:xfrm>
            <a:off x="3370338" y="331394"/>
            <a:ext cx="1202262" cy="735528"/>
          </a:xfrm>
          <a:prstGeom prst="rect">
            <a:avLst/>
          </a:prstGeom>
        </p:spPr>
      </p:pic>
    </p:spTree>
    <p:extLst>
      <p:ext uri="{BB962C8B-B14F-4D97-AF65-F5344CB8AC3E}">
        <p14:creationId xmlns:p14="http://schemas.microsoft.com/office/powerpoint/2010/main" val="234831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72FA7-F716-C4D3-397B-5118FA57C661}"/>
              </a:ext>
            </a:extLst>
          </p:cNvPr>
          <p:cNvSpPr>
            <a:spLocks noGrp="1"/>
          </p:cNvSpPr>
          <p:nvPr>
            <p:ph type="title"/>
          </p:nvPr>
        </p:nvSpPr>
        <p:spPr/>
        <p:txBody>
          <a:bodyPr/>
          <a:lstStyle/>
          <a:p>
            <a:r>
              <a:rPr kumimoji="1" lang="ja-JP" altLang="en-US" dirty="0"/>
              <a:t>装置（歩行感覚フィードバックディスプレイ）</a:t>
            </a:r>
          </a:p>
        </p:txBody>
      </p:sp>
      <p:sp>
        <p:nvSpPr>
          <p:cNvPr id="3" name="コンテンツ プレースホルダー 2">
            <a:extLst>
              <a:ext uri="{FF2B5EF4-FFF2-40B4-BE49-F238E27FC236}">
                <a16:creationId xmlns:a16="http://schemas.microsoft.com/office/drawing/2014/main" id="{31A22978-B30C-05D0-4A3B-6323A6D45E83}"/>
              </a:ext>
            </a:extLst>
          </p:cNvPr>
          <p:cNvSpPr>
            <a:spLocks noGrp="1"/>
          </p:cNvSpPr>
          <p:nvPr>
            <p:ph idx="1"/>
          </p:nvPr>
        </p:nvSpPr>
        <p:spPr>
          <a:xfrm>
            <a:off x="873435" y="1125444"/>
            <a:ext cx="10516891" cy="2092159"/>
          </a:xfrm>
        </p:spPr>
        <p:txBody>
          <a:bodyPr>
            <a:noAutofit/>
          </a:bodyPr>
          <a:lstStyle/>
          <a:p>
            <a:pPr>
              <a:lnSpc>
                <a:spcPct val="110000"/>
              </a:lnSpc>
              <a:spcBef>
                <a:spcPts val="600"/>
              </a:spcBef>
            </a:pPr>
            <a:r>
              <a:rPr kumimoji="1" lang="ja-JP" altLang="en-US" b="1" dirty="0"/>
              <a:t>モーションシート</a:t>
            </a:r>
            <a:r>
              <a:rPr kumimoji="1" lang="ja-JP" altLang="en-US" dirty="0"/>
              <a:t>と</a:t>
            </a:r>
            <a:r>
              <a:rPr kumimoji="1" lang="ja-JP" altLang="en-US" b="1" dirty="0"/>
              <a:t>足運動モジュール</a:t>
            </a:r>
            <a:r>
              <a:rPr kumimoji="1" lang="ja-JP" altLang="en-US" dirty="0"/>
              <a:t>で歩行感覚を提示．</a:t>
            </a:r>
            <a:endParaRPr kumimoji="1" lang="en-US" altLang="ja-JP" dirty="0"/>
          </a:p>
          <a:p>
            <a:pPr>
              <a:lnSpc>
                <a:spcPct val="110000"/>
              </a:lnSpc>
              <a:spcBef>
                <a:spcPts val="600"/>
              </a:spcBef>
            </a:pPr>
            <a:r>
              <a:rPr kumimoji="1" lang="ja-JP" altLang="en-US" b="1" dirty="0"/>
              <a:t>モーションシート</a:t>
            </a:r>
            <a:r>
              <a:rPr kumimoji="1" lang="ja-JP" altLang="en-US" dirty="0"/>
              <a:t>は，</a:t>
            </a:r>
            <a:r>
              <a:rPr kumimoji="1" lang="ja-JP" altLang="en-US" b="1" dirty="0"/>
              <a:t>リフト，ピッチ，</a:t>
            </a:r>
            <a:r>
              <a:rPr lang="ja-JP" altLang="en-US" b="1" dirty="0"/>
              <a:t>ロール</a:t>
            </a:r>
            <a:r>
              <a:rPr lang="ja-JP" altLang="en-US" dirty="0"/>
              <a:t>の</a:t>
            </a:r>
            <a:r>
              <a:rPr lang="en-US" altLang="ja-JP" b="1" dirty="0"/>
              <a:t>3</a:t>
            </a:r>
            <a:r>
              <a:rPr lang="ja-JP" altLang="en-US" b="1" dirty="0"/>
              <a:t>自由度</a:t>
            </a:r>
            <a:r>
              <a:rPr lang="ja-JP" altLang="en-US" dirty="0"/>
              <a:t>の運動で歩行時の</a:t>
            </a:r>
            <a:r>
              <a:rPr lang="ja-JP" altLang="en-US" b="1" dirty="0"/>
              <a:t>前庭感覚</a:t>
            </a:r>
            <a:r>
              <a:rPr lang="ja-JP" altLang="en-US" dirty="0"/>
              <a:t>を提示．</a:t>
            </a:r>
            <a:endParaRPr lang="en-US" altLang="ja-JP" dirty="0"/>
          </a:p>
          <a:p>
            <a:pPr>
              <a:lnSpc>
                <a:spcPct val="110000"/>
              </a:lnSpc>
              <a:spcBef>
                <a:spcPts val="600"/>
              </a:spcBef>
            </a:pPr>
            <a:r>
              <a:rPr lang="ja-JP" altLang="en-US" b="1" dirty="0"/>
              <a:t>足モジュール</a:t>
            </a:r>
            <a:r>
              <a:rPr lang="ja-JP" altLang="en-US" dirty="0"/>
              <a:t>はペダルの回転 </a:t>
            </a:r>
            <a:r>
              <a:rPr lang="en-US" altLang="ja-JP" dirty="0"/>
              <a:t>(</a:t>
            </a:r>
            <a:r>
              <a:rPr lang="ja-JP" altLang="en-US" dirty="0"/>
              <a:t>踵部上下</a:t>
            </a:r>
            <a:r>
              <a:rPr lang="en-US" altLang="ja-JP" dirty="0"/>
              <a:t>) </a:t>
            </a:r>
            <a:r>
              <a:rPr lang="ja-JP" altLang="en-US" dirty="0"/>
              <a:t>と前後スライドの</a:t>
            </a:r>
            <a:r>
              <a:rPr lang="en-US" altLang="ja-JP" b="1" dirty="0"/>
              <a:t>2</a:t>
            </a:r>
            <a:r>
              <a:rPr lang="ja-JP" altLang="en-US" b="1" dirty="0"/>
              <a:t>自由度</a:t>
            </a:r>
            <a:r>
              <a:rPr lang="ja-JP" altLang="en-US" dirty="0"/>
              <a:t>で足の</a:t>
            </a:r>
            <a:r>
              <a:rPr lang="ja-JP" altLang="en-US" b="1" dirty="0"/>
              <a:t>歩行運動感覚</a:t>
            </a:r>
            <a:r>
              <a:rPr lang="ja-JP" altLang="en-US" dirty="0"/>
              <a:t>を提示した．歩行感覚は直進方向のみを提示．</a:t>
            </a:r>
            <a:endParaRPr kumimoji="1" lang="ja-JP" altLang="en-US" dirty="0"/>
          </a:p>
        </p:txBody>
      </p:sp>
      <p:sp>
        <p:nvSpPr>
          <p:cNvPr id="4" name="日付プレースホルダー 3">
            <a:extLst>
              <a:ext uri="{FF2B5EF4-FFF2-40B4-BE49-F238E27FC236}">
                <a16:creationId xmlns:a16="http://schemas.microsoft.com/office/drawing/2014/main" id="{EA1B2FB0-DBB0-23D2-0618-4EDA514A540B}"/>
              </a:ext>
            </a:extLst>
          </p:cNvPr>
          <p:cNvSpPr>
            <a:spLocks noGrp="1"/>
          </p:cNvSpPr>
          <p:nvPr>
            <p:ph type="dt" sz="half" idx="10"/>
          </p:nvPr>
        </p:nvSpPr>
        <p:spPr/>
        <p:txBody>
          <a:bodyPr/>
          <a:lstStyle/>
          <a:p>
            <a:r>
              <a:rPr kumimoji="1" lang="en-US" altLang="ja-JP"/>
              <a:t>2024/03/15</a:t>
            </a:r>
            <a:endParaRPr kumimoji="1" lang="ja-JP" altLang="en-US" dirty="0"/>
          </a:p>
        </p:txBody>
      </p:sp>
      <p:sp>
        <p:nvSpPr>
          <p:cNvPr id="5" name="フッター プレースホルダー 4">
            <a:extLst>
              <a:ext uri="{FF2B5EF4-FFF2-40B4-BE49-F238E27FC236}">
                <a16:creationId xmlns:a16="http://schemas.microsoft.com/office/drawing/2014/main" id="{A0B5A87B-3966-E477-173D-9FCD1E5CDA4E}"/>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8F288242-28A6-7D0A-7677-7B5BC9C42AF1}"/>
              </a:ext>
            </a:extLst>
          </p:cNvPr>
          <p:cNvSpPr>
            <a:spLocks noGrp="1"/>
          </p:cNvSpPr>
          <p:nvPr>
            <p:ph type="sldNum" sz="quarter" idx="12"/>
          </p:nvPr>
        </p:nvSpPr>
        <p:spPr/>
        <p:txBody>
          <a:bodyPr/>
          <a:lstStyle/>
          <a:p>
            <a:fld id="{28498C4A-281D-456F-B1B5-DFF3FFC7FCB3}" type="slidenum">
              <a:rPr kumimoji="1" lang="ja-JP" altLang="en-US" smtClean="0"/>
              <a:t>8</a:t>
            </a:fld>
            <a:endParaRPr kumimoji="1" lang="ja-JP" altLang="en-US"/>
          </a:p>
        </p:txBody>
      </p:sp>
      <p:grpSp>
        <p:nvGrpSpPr>
          <p:cNvPr id="7" name="グループ化 6">
            <a:extLst>
              <a:ext uri="{FF2B5EF4-FFF2-40B4-BE49-F238E27FC236}">
                <a16:creationId xmlns:a16="http://schemas.microsoft.com/office/drawing/2014/main" id="{7E2F1DA5-799B-A487-1F64-2988C6C3D85F}"/>
              </a:ext>
            </a:extLst>
          </p:cNvPr>
          <p:cNvGrpSpPr/>
          <p:nvPr/>
        </p:nvGrpSpPr>
        <p:grpSpPr>
          <a:xfrm>
            <a:off x="3142337" y="3317014"/>
            <a:ext cx="2743200" cy="3090537"/>
            <a:chOff x="1688690" y="616621"/>
            <a:chExt cx="3645004" cy="5006847"/>
          </a:xfrm>
        </p:grpSpPr>
        <p:pic>
          <p:nvPicPr>
            <p:cNvPr id="8" name="図 7" descr="机の上の機器&#10;&#10;中程度の精度で自動的に生成された説明">
              <a:extLst>
                <a:ext uri="{FF2B5EF4-FFF2-40B4-BE49-F238E27FC236}">
                  <a16:creationId xmlns:a16="http://schemas.microsoft.com/office/drawing/2014/main" id="{4180FB9C-CBB9-1D48-1A83-EB462706DA0F}"/>
                </a:ext>
              </a:extLst>
            </p:cNvPr>
            <p:cNvPicPr>
              <a:picLocks noChangeAspect="1"/>
            </p:cNvPicPr>
            <p:nvPr/>
          </p:nvPicPr>
          <p:blipFill rotWithShape="1">
            <a:blip r:embed="rId3">
              <a:extLst>
                <a:ext uri="{28A0092B-C50C-407E-A947-70E740481C1C}">
                  <a14:useLocalDpi xmlns:a14="http://schemas.microsoft.com/office/drawing/2010/main" val="0"/>
                </a:ext>
              </a:extLst>
            </a:blip>
            <a:srcRect l="30210" r="28893"/>
            <a:stretch/>
          </p:blipFill>
          <p:spPr>
            <a:xfrm>
              <a:off x="1688690" y="616621"/>
              <a:ext cx="3645004" cy="5006847"/>
            </a:xfrm>
            <a:prstGeom prst="rect">
              <a:avLst/>
            </a:prstGeom>
          </p:spPr>
        </p:pic>
        <p:cxnSp>
          <p:nvCxnSpPr>
            <p:cNvPr id="9" name="直線矢印コネクタ 8">
              <a:extLst>
                <a:ext uri="{FF2B5EF4-FFF2-40B4-BE49-F238E27FC236}">
                  <a16:creationId xmlns:a16="http://schemas.microsoft.com/office/drawing/2014/main" id="{A76F426A-14FC-54A3-0AC2-A0E19CE86D9B}"/>
                </a:ext>
              </a:extLst>
            </p:cNvPr>
            <p:cNvCxnSpPr>
              <a:cxnSpLocks/>
            </p:cNvCxnSpPr>
            <p:nvPr/>
          </p:nvCxnSpPr>
          <p:spPr>
            <a:xfrm flipH="1">
              <a:off x="4359237" y="2362366"/>
              <a:ext cx="56234" cy="164161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037120B-F36C-4C1F-0091-8FF0CE471CFB}"/>
                </a:ext>
              </a:extLst>
            </p:cNvPr>
            <p:cNvCxnSpPr>
              <a:cxnSpLocks/>
            </p:cNvCxnSpPr>
            <p:nvPr/>
          </p:nvCxnSpPr>
          <p:spPr>
            <a:xfrm flipH="1">
              <a:off x="3700378" y="2494290"/>
              <a:ext cx="35174" cy="98988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24AE8FE-40F8-6C7F-E69D-2DB8B4E8BAB8}"/>
                </a:ext>
              </a:extLst>
            </p:cNvPr>
            <p:cNvCxnSpPr>
              <a:cxnSpLocks/>
            </p:cNvCxnSpPr>
            <p:nvPr/>
          </p:nvCxnSpPr>
          <p:spPr>
            <a:xfrm>
              <a:off x="2779407" y="2394024"/>
              <a:ext cx="5495" cy="1452039"/>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FE6F368-CDE2-8EC5-1C3D-86965120919B}"/>
                </a:ext>
              </a:extLst>
            </p:cNvPr>
            <p:cNvCxnSpPr>
              <a:cxnSpLocks/>
            </p:cNvCxnSpPr>
            <p:nvPr/>
          </p:nvCxnSpPr>
          <p:spPr>
            <a:xfrm flipH="1">
              <a:off x="2320957" y="4099218"/>
              <a:ext cx="316777" cy="1271746"/>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円弧 12">
              <a:extLst>
                <a:ext uri="{FF2B5EF4-FFF2-40B4-BE49-F238E27FC236}">
                  <a16:creationId xmlns:a16="http://schemas.microsoft.com/office/drawing/2014/main" id="{C528753A-1482-9BDC-FFB7-126E59F36D0F}"/>
                </a:ext>
              </a:extLst>
            </p:cNvPr>
            <p:cNvSpPr/>
            <p:nvPr/>
          </p:nvSpPr>
          <p:spPr>
            <a:xfrm>
              <a:off x="2052287" y="4375124"/>
              <a:ext cx="455390" cy="441943"/>
            </a:xfrm>
            <a:prstGeom prst="arc">
              <a:avLst>
                <a:gd name="adj1" fmla="val 5561876"/>
                <a:gd name="adj2" fmla="val 16501279"/>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D0C16C84-D163-BCBD-8FF6-9C72B7288A36}"/>
                </a:ext>
              </a:extLst>
            </p:cNvPr>
            <p:cNvCxnSpPr>
              <a:cxnSpLocks/>
            </p:cNvCxnSpPr>
            <p:nvPr/>
          </p:nvCxnSpPr>
          <p:spPr>
            <a:xfrm flipH="1">
              <a:off x="4153582" y="5083973"/>
              <a:ext cx="2012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BC49F21-791B-75E4-3D49-90DA5B505372}"/>
                </a:ext>
              </a:extLst>
            </p:cNvPr>
            <p:cNvCxnSpPr>
              <a:cxnSpLocks/>
            </p:cNvCxnSpPr>
            <p:nvPr/>
          </p:nvCxnSpPr>
          <p:spPr>
            <a:xfrm>
              <a:off x="3966830" y="4241749"/>
              <a:ext cx="82311" cy="703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D277890-0DF1-0A51-E544-FDAF6B2D444D}"/>
                </a:ext>
              </a:extLst>
            </p:cNvPr>
            <p:cNvCxnSpPr>
              <a:cxnSpLocks/>
            </p:cNvCxnSpPr>
            <p:nvPr/>
          </p:nvCxnSpPr>
          <p:spPr>
            <a:xfrm>
              <a:off x="4043833" y="4924386"/>
              <a:ext cx="104361" cy="159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970D36F-9A3A-7C78-069B-CAC3D90502F7}"/>
                </a:ext>
              </a:extLst>
            </p:cNvPr>
            <p:cNvCxnSpPr>
              <a:cxnSpLocks/>
            </p:cNvCxnSpPr>
            <p:nvPr/>
          </p:nvCxnSpPr>
          <p:spPr>
            <a:xfrm flipH="1" flipV="1">
              <a:off x="4501576" y="4855505"/>
              <a:ext cx="124104" cy="161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448ECEE-D937-0DBF-9360-795A6DF6B3D3}"/>
                </a:ext>
              </a:extLst>
            </p:cNvPr>
            <p:cNvCxnSpPr>
              <a:cxnSpLocks/>
            </p:cNvCxnSpPr>
            <p:nvPr/>
          </p:nvCxnSpPr>
          <p:spPr>
            <a:xfrm flipH="1">
              <a:off x="2949099" y="4873219"/>
              <a:ext cx="126401" cy="1434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C9FDAC0-E4AD-762B-711D-73A62BDB00F0}"/>
                </a:ext>
              </a:extLst>
            </p:cNvPr>
            <p:cNvCxnSpPr>
              <a:cxnSpLocks/>
            </p:cNvCxnSpPr>
            <p:nvPr/>
          </p:nvCxnSpPr>
          <p:spPr>
            <a:xfrm flipH="1">
              <a:off x="2839337" y="4241749"/>
              <a:ext cx="109762" cy="2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5CB9F9-23EE-9E71-F757-933FBFB3A6C4}"/>
                </a:ext>
              </a:extLst>
            </p:cNvPr>
            <p:cNvCxnSpPr>
              <a:cxnSpLocks/>
            </p:cNvCxnSpPr>
            <p:nvPr/>
          </p:nvCxnSpPr>
          <p:spPr>
            <a:xfrm flipH="1">
              <a:off x="2823318" y="5018049"/>
              <a:ext cx="129525" cy="1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53C1114-B61E-506B-0E66-03DD7DB6F4A6}"/>
                </a:ext>
              </a:extLst>
            </p:cNvPr>
            <p:cNvCxnSpPr>
              <a:cxnSpLocks/>
            </p:cNvCxnSpPr>
            <p:nvPr/>
          </p:nvCxnSpPr>
          <p:spPr>
            <a:xfrm flipH="1" flipV="1">
              <a:off x="2948409" y="4242444"/>
              <a:ext cx="127091" cy="541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6ECF50-F4AC-6AEE-AF07-06CFD6863005}"/>
                </a:ext>
              </a:extLst>
            </p:cNvPr>
            <p:cNvCxnSpPr>
              <a:cxnSpLocks/>
            </p:cNvCxnSpPr>
            <p:nvPr/>
          </p:nvCxnSpPr>
          <p:spPr>
            <a:xfrm flipH="1" flipV="1">
              <a:off x="2486527" y="4654538"/>
              <a:ext cx="99089" cy="80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2633C10-73AC-D5E6-1781-4D82085D12A4}"/>
                </a:ext>
              </a:extLst>
            </p:cNvPr>
            <p:cNvCxnSpPr>
              <a:cxnSpLocks/>
            </p:cNvCxnSpPr>
            <p:nvPr/>
          </p:nvCxnSpPr>
          <p:spPr>
            <a:xfrm flipV="1">
              <a:off x="2494799" y="4573294"/>
              <a:ext cx="12877" cy="81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2D7C84C-8C7E-C404-0511-678CA4315B49}"/>
                </a:ext>
              </a:extLst>
            </p:cNvPr>
            <p:cNvCxnSpPr>
              <a:cxnSpLocks/>
            </p:cNvCxnSpPr>
            <p:nvPr/>
          </p:nvCxnSpPr>
          <p:spPr>
            <a:xfrm flipH="1">
              <a:off x="4325647" y="4904588"/>
              <a:ext cx="100890" cy="191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8E5F713-ECE7-9BB5-BD6C-0A82CB3F9395}"/>
                </a:ext>
              </a:extLst>
            </p:cNvPr>
            <p:cNvCxnSpPr>
              <a:cxnSpLocks/>
            </p:cNvCxnSpPr>
            <p:nvPr/>
          </p:nvCxnSpPr>
          <p:spPr>
            <a:xfrm flipH="1">
              <a:off x="3949679" y="4245875"/>
              <a:ext cx="243393" cy="75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図 25" descr="机の上の機器&#10;&#10;中程度の精度で自動的に生成された説明">
              <a:extLst>
                <a:ext uri="{FF2B5EF4-FFF2-40B4-BE49-F238E27FC236}">
                  <a16:creationId xmlns:a16="http://schemas.microsoft.com/office/drawing/2014/main" id="{65C14C4F-82CE-02FB-8278-060F231B960F}"/>
                </a:ext>
              </a:extLst>
            </p:cNvPr>
            <p:cNvPicPr>
              <a:picLocks noChangeAspect="1"/>
            </p:cNvPicPr>
            <p:nvPr/>
          </p:nvPicPr>
          <p:blipFill rotWithShape="1">
            <a:blip r:embed="rId4">
              <a:extLst>
                <a:ext uri="{28A0092B-C50C-407E-A947-70E740481C1C}">
                  <a14:useLocalDpi xmlns:a14="http://schemas.microsoft.com/office/drawing/2010/main" val="0"/>
                </a:ext>
              </a:extLst>
            </a:blip>
            <a:srcRect l="37048" t="76317" r="58069" b="12109"/>
            <a:stretch/>
          </p:blipFill>
          <p:spPr>
            <a:xfrm>
              <a:off x="2298134" y="4437684"/>
              <a:ext cx="435248" cy="579488"/>
            </a:xfrm>
            <a:prstGeom prst="rect">
              <a:avLst/>
            </a:prstGeom>
          </p:spPr>
        </p:pic>
        <p:cxnSp>
          <p:nvCxnSpPr>
            <p:cNvPr id="27" name="直線矢印コネクタ 26">
              <a:extLst>
                <a:ext uri="{FF2B5EF4-FFF2-40B4-BE49-F238E27FC236}">
                  <a16:creationId xmlns:a16="http://schemas.microsoft.com/office/drawing/2014/main" id="{98311762-2B06-D23B-8978-D34ACEBEE498}"/>
                </a:ext>
              </a:extLst>
            </p:cNvPr>
            <p:cNvCxnSpPr>
              <a:cxnSpLocks/>
            </p:cNvCxnSpPr>
            <p:nvPr/>
          </p:nvCxnSpPr>
          <p:spPr>
            <a:xfrm>
              <a:off x="4460686" y="4160893"/>
              <a:ext cx="185111" cy="1280541"/>
            </a:xfrm>
            <a:prstGeom prst="straightConnector1">
              <a:avLst/>
            </a:prstGeom>
            <a:ln w="5080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図 27" descr="机の上の機器&#10;&#10;中程度の精度で自動的に生成された説明">
              <a:extLst>
                <a:ext uri="{FF2B5EF4-FFF2-40B4-BE49-F238E27FC236}">
                  <a16:creationId xmlns:a16="http://schemas.microsoft.com/office/drawing/2014/main" id="{DAF19912-F0B1-B215-1CC0-192A491F191E}"/>
                </a:ext>
              </a:extLst>
            </p:cNvPr>
            <p:cNvPicPr>
              <a:picLocks noChangeAspect="1"/>
            </p:cNvPicPr>
            <p:nvPr/>
          </p:nvPicPr>
          <p:blipFill rotWithShape="1">
            <a:blip r:embed="rId5">
              <a:extLst>
                <a:ext uri="{28A0092B-C50C-407E-A947-70E740481C1C}">
                  <a14:useLocalDpi xmlns:a14="http://schemas.microsoft.com/office/drawing/2010/main" val="0"/>
                </a:ext>
              </a:extLst>
            </a:blip>
            <a:srcRect l="59988" t="77540" r="33853" b="11476"/>
            <a:stretch/>
          </p:blipFill>
          <p:spPr>
            <a:xfrm>
              <a:off x="4342734" y="4498896"/>
              <a:ext cx="548911" cy="549961"/>
            </a:xfrm>
            <a:prstGeom prst="rect">
              <a:avLst/>
            </a:prstGeom>
          </p:spPr>
        </p:pic>
        <p:cxnSp>
          <p:nvCxnSpPr>
            <p:cNvPr id="29" name="直線コネクタ 28">
              <a:extLst>
                <a:ext uri="{FF2B5EF4-FFF2-40B4-BE49-F238E27FC236}">
                  <a16:creationId xmlns:a16="http://schemas.microsoft.com/office/drawing/2014/main" id="{3EA06AF0-36B7-3F49-52CF-4E69F89D2586}"/>
                </a:ext>
              </a:extLst>
            </p:cNvPr>
            <p:cNvCxnSpPr>
              <a:cxnSpLocks/>
            </p:cNvCxnSpPr>
            <p:nvPr/>
          </p:nvCxnSpPr>
          <p:spPr>
            <a:xfrm flipH="1">
              <a:off x="2644955" y="4255545"/>
              <a:ext cx="192494" cy="5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7285F39-D5C4-17B7-663C-D0198534568A}"/>
                </a:ext>
              </a:extLst>
            </p:cNvPr>
            <p:cNvCxnSpPr>
              <a:cxnSpLocks/>
            </p:cNvCxnSpPr>
            <p:nvPr/>
          </p:nvCxnSpPr>
          <p:spPr>
            <a:xfrm flipH="1" flipV="1">
              <a:off x="2635299" y="4835068"/>
              <a:ext cx="188019" cy="2088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CE03C43-7427-6937-459B-7A54E711A22A}"/>
                </a:ext>
              </a:extLst>
            </p:cNvPr>
            <p:cNvCxnSpPr>
              <a:cxnSpLocks/>
            </p:cNvCxnSpPr>
            <p:nvPr/>
          </p:nvCxnSpPr>
          <p:spPr>
            <a:xfrm>
              <a:off x="3074579" y="4254097"/>
              <a:ext cx="921" cy="6177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円弧 31">
              <a:extLst>
                <a:ext uri="{FF2B5EF4-FFF2-40B4-BE49-F238E27FC236}">
                  <a16:creationId xmlns:a16="http://schemas.microsoft.com/office/drawing/2014/main" id="{982907AD-0909-F261-3AD2-0BF94DC1C44A}"/>
                </a:ext>
              </a:extLst>
            </p:cNvPr>
            <p:cNvSpPr/>
            <p:nvPr/>
          </p:nvSpPr>
          <p:spPr>
            <a:xfrm>
              <a:off x="4494770" y="4381901"/>
              <a:ext cx="518008" cy="580165"/>
            </a:xfrm>
            <a:prstGeom prst="arc">
              <a:avLst>
                <a:gd name="adj1" fmla="val 15487608"/>
                <a:gd name="adj2" fmla="val 4415237"/>
              </a:avLst>
            </a:prstGeom>
            <a:ln w="508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E98A880-48A0-DA7C-B178-FA6471AF9EED}"/>
                </a:ext>
              </a:extLst>
            </p:cNvPr>
            <p:cNvCxnSpPr>
              <a:cxnSpLocks/>
            </p:cNvCxnSpPr>
            <p:nvPr/>
          </p:nvCxnSpPr>
          <p:spPr>
            <a:xfrm>
              <a:off x="4221601" y="4241749"/>
              <a:ext cx="211569" cy="682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3015335-6638-E2F5-7DFE-F0EEA82170E1}"/>
                </a:ext>
              </a:extLst>
            </p:cNvPr>
            <p:cNvCxnSpPr>
              <a:cxnSpLocks/>
            </p:cNvCxnSpPr>
            <p:nvPr/>
          </p:nvCxnSpPr>
          <p:spPr>
            <a:xfrm flipH="1">
              <a:off x="4342734" y="4907360"/>
              <a:ext cx="74515" cy="171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テキスト ボックス 37">
            <a:extLst>
              <a:ext uri="{FF2B5EF4-FFF2-40B4-BE49-F238E27FC236}">
                <a16:creationId xmlns:a16="http://schemas.microsoft.com/office/drawing/2014/main" id="{2BB46E2A-C8A5-64AD-14A5-8A7B5843CCFC}"/>
              </a:ext>
            </a:extLst>
          </p:cNvPr>
          <p:cNvSpPr txBox="1"/>
          <p:nvPr/>
        </p:nvSpPr>
        <p:spPr>
          <a:xfrm>
            <a:off x="913112" y="3751264"/>
            <a:ext cx="1962397" cy="830997"/>
          </a:xfrm>
          <a:prstGeom prst="rect">
            <a:avLst/>
          </a:prstGeom>
          <a:noFill/>
        </p:spPr>
        <p:txBody>
          <a:bodyPr wrap="none" rtlCol="0">
            <a:spAutoFit/>
          </a:bodyPr>
          <a:lstStyle/>
          <a:p>
            <a:r>
              <a:rPr lang="ja-JP" altLang="en-US" sz="2400" dirty="0"/>
              <a:t>前庭感覚</a:t>
            </a:r>
            <a:br>
              <a:rPr lang="en-US" altLang="ja-JP" sz="2400" dirty="0"/>
            </a:br>
            <a:r>
              <a:rPr lang="en-US" altLang="ja-JP" sz="2400" dirty="0"/>
              <a:t>motion seat</a:t>
            </a:r>
            <a:endParaRPr kumimoji="1" lang="ja-JP" altLang="en-US" sz="2400" dirty="0"/>
          </a:p>
        </p:txBody>
      </p:sp>
      <p:sp>
        <p:nvSpPr>
          <p:cNvPr id="39" name="テキスト ボックス 38">
            <a:extLst>
              <a:ext uri="{FF2B5EF4-FFF2-40B4-BE49-F238E27FC236}">
                <a16:creationId xmlns:a16="http://schemas.microsoft.com/office/drawing/2014/main" id="{9C9FF4A9-5C4D-108A-D9F8-B375CF30C3AE}"/>
              </a:ext>
            </a:extLst>
          </p:cNvPr>
          <p:cNvSpPr txBox="1"/>
          <p:nvPr/>
        </p:nvSpPr>
        <p:spPr>
          <a:xfrm>
            <a:off x="948831" y="5154414"/>
            <a:ext cx="1976823" cy="830997"/>
          </a:xfrm>
          <a:prstGeom prst="rect">
            <a:avLst/>
          </a:prstGeom>
          <a:noFill/>
        </p:spPr>
        <p:txBody>
          <a:bodyPr wrap="none" rtlCol="0">
            <a:spAutoFit/>
          </a:bodyPr>
          <a:lstStyle/>
          <a:p>
            <a:r>
              <a:rPr lang="ja-JP" altLang="en-US" sz="2400" dirty="0"/>
              <a:t>固有感覚</a:t>
            </a:r>
            <a:br>
              <a:rPr lang="en-US" altLang="ja-JP" sz="2400" dirty="0"/>
            </a:br>
            <a:r>
              <a:rPr lang="en-US" altLang="ja-JP" sz="2400" dirty="0"/>
              <a:t>feet module</a:t>
            </a:r>
            <a:endParaRPr kumimoji="1" lang="ja-JP" altLang="en-US" sz="2400" dirty="0"/>
          </a:p>
        </p:txBody>
      </p:sp>
      <p:cxnSp>
        <p:nvCxnSpPr>
          <p:cNvPr id="41" name="直線矢印コネクタ 40">
            <a:extLst>
              <a:ext uri="{FF2B5EF4-FFF2-40B4-BE49-F238E27FC236}">
                <a16:creationId xmlns:a16="http://schemas.microsoft.com/office/drawing/2014/main" id="{6F5590CD-B058-ACCC-60D8-8D1B818EE019}"/>
              </a:ext>
            </a:extLst>
          </p:cNvPr>
          <p:cNvCxnSpPr>
            <a:cxnSpLocks/>
          </p:cNvCxnSpPr>
          <p:nvPr/>
        </p:nvCxnSpPr>
        <p:spPr>
          <a:xfrm>
            <a:off x="2386739" y="3953273"/>
            <a:ext cx="1350639" cy="460865"/>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4993D85-5D0F-D9BD-0436-D96F2F7DF13B}"/>
              </a:ext>
            </a:extLst>
          </p:cNvPr>
          <p:cNvCxnSpPr>
            <a:cxnSpLocks/>
          </p:cNvCxnSpPr>
          <p:nvPr/>
        </p:nvCxnSpPr>
        <p:spPr>
          <a:xfrm>
            <a:off x="2503543" y="5322537"/>
            <a:ext cx="969314" cy="2346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pic>
        <p:nvPicPr>
          <p:cNvPr id="48" name="図 47">
            <a:extLst>
              <a:ext uri="{FF2B5EF4-FFF2-40B4-BE49-F238E27FC236}">
                <a16:creationId xmlns:a16="http://schemas.microsoft.com/office/drawing/2014/main" id="{23CAA366-E327-EC8D-6E15-50659C804347}"/>
              </a:ext>
            </a:extLst>
          </p:cNvPr>
          <p:cNvPicPr>
            <a:picLocks noChangeAspect="1"/>
          </p:cNvPicPr>
          <p:nvPr/>
        </p:nvPicPr>
        <p:blipFill>
          <a:blip r:embed="rId6"/>
          <a:stretch>
            <a:fillRect/>
          </a:stretch>
        </p:blipFill>
        <p:spPr>
          <a:xfrm>
            <a:off x="7552910" y="3289159"/>
            <a:ext cx="1751735" cy="3197405"/>
          </a:xfrm>
          <a:prstGeom prst="rect">
            <a:avLst/>
          </a:prstGeom>
        </p:spPr>
      </p:pic>
    </p:spTree>
    <p:extLst>
      <p:ext uri="{BB962C8B-B14F-4D97-AF65-F5344CB8AC3E}">
        <p14:creationId xmlns:p14="http://schemas.microsoft.com/office/powerpoint/2010/main" val="38374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429B-CD92-DE28-9BBF-77B1506D5020}"/>
              </a:ext>
            </a:extLst>
          </p:cNvPr>
          <p:cNvSpPr>
            <a:spLocks noGrp="1"/>
          </p:cNvSpPr>
          <p:nvPr>
            <p:ph type="title"/>
          </p:nvPr>
        </p:nvSpPr>
        <p:spPr/>
        <p:txBody>
          <a:bodyPr/>
          <a:lstStyle/>
          <a:p>
            <a:r>
              <a:rPr kumimoji="1" lang="en-US" altLang="ja-JP" dirty="0"/>
              <a:t>2</a:t>
            </a:r>
            <a:r>
              <a:rPr kumimoji="1" lang="ja-JP" altLang="en-US" dirty="0"/>
              <a:t>重身体感覚に関す</a:t>
            </a:r>
            <a:r>
              <a:rPr lang="ja-JP" altLang="en-US" dirty="0"/>
              <a:t>る実験</a:t>
            </a:r>
            <a:endParaRPr kumimoji="1" lang="ja-JP" altLang="en-US" dirty="0"/>
          </a:p>
        </p:txBody>
      </p:sp>
      <p:sp>
        <p:nvSpPr>
          <p:cNvPr id="3" name="コンテンツ プレースホルダー 2">
            <a:extLst>
              <a:ext uri="{FF2B5EF4-FFF2-40B4-BE49-F238E27FC236}">
                <a16:creationId xmlns:a16="http://schemas.microsoft.com/office/drawing/2014/main" id="{B322F7A7-B3AF-2001-DAF2-994ACA449AFC}"/>
              </a:ext>
            </a:extLst>
          </p:cNvPr>
          <p:cNvSpPr>
            <a:spLocks noGrp="1"/>
          </p:cNvSpPr>
          <p:nvPr>
            <p:ph idx="1"/>
          </p:nvPr>
        </p:nvSpPr>
        <p:spPr>
          <a:xfrm>
            <a:off x="838200" y="1185236"/>
            <a:ext cx="10959145" cy="1466929"/>
          </a:xfrm>
        </p:spPr>
        <p:txBody>
          <a:bodyPr>
            <a:noAutofit/>
          </a:bodyPr>
          <a:lstStyle/>
          <a:p>
            <a:pPr>
              <a:lnSpc>
                <a:spcPct val="100000"/>
              </a:lnSpc>
            </a:pPr>
            <a:r>
              <a:rPr lang="ja-JP" altLang="en-US" sz="2800" b="1" dirty="0"/>
              <a:t>２空間</a:t>
            </a:r>
            <a:r>
              <a:rPr lang="ja-JP" altLang="en-US" sz="2800" dirty="0"/>
              <a:t>への</a:t>
            </a:r>
            <a:r>
              <a:rPr lang="ja-JP" altLang="en-US" sz="2800" b="1" dirty="0"/>
              <a:t>同時存在感覚</a:t>
            </a:r>
            <a:r>
              <a:rPr lang="ja-JP" altLang="en-US" sz="2800" dirty="0"/>
              <a:t>および</a:t>
            </a:r>
            <a:r>
              <a:rPr lang="ja-JP" altLang="en-US" sz="2800" b="1" dirty="0"/>
              <a:t>空間と身体位置</a:t>
            </a:r>
            <a:r>
              <a:rPr lang="ja-JP" altLang="en-US" sz="2800" dirty="0"/>
              <a:t>に関する認知状態を</a:t>
            </a:r>
            <a:r>
              <a:rPr lang="en-US" altLang="ja-JP" sz="2800" b="1" dirty="0"/>
              <a:t>15</a:t>
            </a:r>
            <a:r>
              <a:rPr lang="ja-JP" altLang="en-US" sz="2800" b="1" dirty="0"/>
              <a:t>名</a:t>
            </a:r>
            <a:r>
              <a:rPr lang="ja-JP" altLang="en-US" sz="2800" dirty="0"/>
              <a:t>の実験参加者（平均年齢</a:t>
            </a:r>
            <a:r>
              <a:rPr lang="en-US" altLang="ja-JP" sz="2800" dirty="0"/>
              <a:t>22.4</a:t>
            </a:r>
            <a:r>
              <a:rPr lang="ja-JP" altLang="en-US" sz="2800" dirty="0"/>
              <a:t>歳</a:t>
            </a:r>
            <a:r>
              <a:rPr lang="en-US" altLang="ja-JP" sz="2800" dirty="0"/>
              <a:t>, 21</a:t>
            </a:r>
            <a:r>
              <a:rPr lang="ja-JP" altLang="en-US" sz="2800" dirty="0"/>
              <a:t>から</a:t>
            </a:r>
            <a:r>
              <a:rPr lang="en-US" altLang="ja-JP" sz="2800" dirty="0"/>
              <a:t>25</a:t>
            </a:r>
            <a:r>
              <a:rPr lang="ja-JP" altLang="en-US" sz="2800" dirty="0"/>
              <a:t>歳）が評価</a:t>
            </a:r>
            <a:endParaRPr lang="en-US" altLang="ja-JP" sz="2800" dirty="0"/>
          </a:p>
          <a:p>
            <a:pPr>
              <a:lnSpc>
                <a:spcPct val="100000"/>
              </a:lnSpc>
            </a:pPr>
            <a:r>
              <a:rPr lang="en-US" altLang="ja-JP" sz="2800" b="1" dirty="0"/>
              <a:t>3</a:t>
            </a:r>
            <a:r>
              <a:rPr lang="ja-JP" altLang="en-US" sz="2800" b="1" dirty="0"/>
              <a:t>種類の映像提示</a:t>
            </a:r>
            <a:r>
              <a:rPr lang="en-US" altLang="ja-JP" sz="2800" b="1" dirty="0"/>
              <a:t>/</a:t>
            </a:r>
            <a:r>
              <a:rPr lang="ja-JP" altLang="en-US" sz="2800" b="1" dirty="0"/>
              <a:t>空間選択形式（条件</a:t>
            </a:r>
            <a:r>
              <a:rPr lang="en-US" altLang="ja-JP" sz="2800" b="1" dirty="0"/>
              <a:t>A,B,C</a:t>
            </a:r>
            <a:r>
              <a:rPr lang="ja-JP" altLang="en-US" sz="2800" b="1" dirty="0"/>
              <a:t>）</a:t>
            </a:r>
            <a:endParaRPr lang="en-US" altLang="ja-JP" sz="2800" dirty="0"/>
          </a:p>
          <a:p>
            <a:pPr>
              <a:lnSpc>
                <a:spcPct val="100000"/>
              </a:lnSpc>
            </a:pPr>
            <a:endParaRPr kumimoji="1" lang="ja-JP" altLang="en-US" dirty="0"/>
          </a:p>
        </p:txBody>
      </p:sp>
      <p:sp>
        <p:nvSpPr>
          <p:cNvPr id="4" name="日付プレースホルダー 3">
            <a:extLst>
              <a:ext uri="{FF2B5EF4-FFF2-40B4-BE49-F238E27FC236}">
                <a16:creationId xmlns:a16="http://schemas.microsoft.com/office/drawing/2014/main" id="{CFC3A9F4-FC48-F9D9-3774-4668D8F850BD}"/>
              </a:ext>
            </a:extLst>
          </p:cNvPr>
          <p:cNvSpPr>
            <a:spLocks noGrp="1"/>
          </p:cNvSpPr>
          <p:nvPr>
            <p:ph type="dt" sz="half" idx="10"/>
          </p:nvPr>
        </p:nvSpPr>
        <p:spPr/>
        <p:txBody>
          <a:bodyPr/>
          <a:lstStyle/>
          <a:p>
            <a:r>
              <a:rPr kumimoji="1" lang="en-US" altLang="ja-JP"/>
              <a:t>2024/03/15</a:t>
            </a:r>
            <a:endParaRPr kumimoji="1" lang="ja-JP" altLang="en-US"/>
          </a:p>
        </p:txBody>
      </p:sp>
      <p:sp>
        <p:nvSpPr>
          <p:cNvPr id="5" name="フッター プレースホルダー 4">
            <a:extLst>
              <a:ext uri="{FF2B5EF4-FFF2-40B4-BE49-F238E27FC236}">
                <a16:creationId xmlns:a16="http://schemas.microsoft.com/office/drawing/2014/main" id="{ACDBDC3A-CDC0-CE45-F0B3-9F5525F86122}"/>
              </a:ext>
            </a:extLst>
          </p:cNvPr>
          <p:cNvSpPr>
            <a:spLocks noGrp="1"/>
          </p:cNvSpPr>
          <p:nvPr>
            <p:ph type="ftr" sz="quarter" idx="11"/>
          </p:nvPr>
        </p:nvSpPr>
        <p:spPr/>
        <p:txBody>
          <a:bodyPr/>
          <a:lstStyle/>
          <a:p>
            <a:r>
              <a:rPr kumimoji="1" lang="ja-JP" altLang="en-US"/>
              <a:t>立体メディア技術研究会 </a:t>
            </a:r>
            <a:r>
              <a:rPr kumimoji="1" lang="en-US" altLang="ja-JP"/>
              <a:t>Session 4: VR</a:t>
            </a:r>
            <a:r>
              <a:rPr kumimoji="1" lang="ja-JP" altLang="en-US"/>
              <a:t>・</a:t>
            </a:r>
            <a:r>
              <a:rPr kumimoji="1" lang="en-US" altLang="ja-JP"/>
              <a:t>AR</a:t>
            </a:r>
            <a:r>
              <a:rPr kumimoji="1" lang="ja-JP" altLang="en-US"/>
              <a:t>　</a:t>
            </a:r>
            <a:r>
              <a:rPr kumimoji="1" lang="en-US" altLang="ja-JP"/>
              <a:t>(15) </a:t>
            </a:r>
            <a:r>
              <a:rPr kumimoji="1" lang="ja-JP" altLang="en-US"/>
              <a:t>遠隔ロボットの多重身体性に関する研究</a:t>
            </a:r>
            <a:endParaRPr kumimoji="1" lang="ja-JP" altLang="en-US" dirty="0"/>
          </a:p>
        </p:txBody>
      </p:sp>
      <p:sp>
        <p:nvSpPr>
          <p:cNvPr id="6" name="スライド番号プレースホルダー 5">
            <a:extLst>
              <a:ext uri="{FF2B5EF4-FFF2-40B4-BE49-F238E27FC236}">
                <a16:creationId xmlns:a16="http://schemas.microsoft.com/office/drawing/2014/main" id="{64136FA4-6766-08FD-89C7-A548F619F6B9}"/>
              </a:ext>
            </a:extLst>
          </p:cNvPr>
          <p:cNvSpPr>
            <a:spLocks noGrp="1"/>
          </p:cNvSpPr>
          <p:nvPr>
            <p:ph type="sldNum" sz="quarter" idx="12"/>
          </p:nvPr>
        </p:nvSpPr>
        <p:spPr/>
        <p:txBody>
          <a:bodyPr/>
          <a:lstStyle/>
          <a:p>
            <a:fld id="{28498C4A-281D-456F-B1B5-DFF3FFC7FCB3}" type="slidenum">
              <a:rPr kumimoji="1" lang="ja-JP" altLang="en-US" smtClean="0"/>
              <a:t>9</a:t>
            </a:fld>
            <a:endParaRPr kumimoji="1" lang="ja-JP" altLang="en-US"/>
          </a:p>
        </p:txBody>
      </p:sp>
      <p:sp>
        <p:nvSpPr>
          <p:cNvPr id="7" name="コンテンツ プレースホルダー 2">
            <a:extLst>
              <a:ext uri="{FF2B5EF4-FFF2-40B4-BE49-F238E27FC236}">
                <a16:creationId xmlns:a16="http://schemas.microsoft.com/office/drawing/2014/main" id="{8A59E643-10EB-B0DB-A3CA-4AC8075C5853}"/>
              </a:ext>
            </a:extLst>
          </p:cNvPr>
          <p:cNvSpPr txBox="1">
            <a:spLocks/>
          </p:cNvSpPr>
          <p:nvPr/>
        </p:nvSpPr>
        <p:spPr>
          <a:xfrm>
            <a:off x="244928" y="5992193"/>
            <a:ext cx="3243942" cy="405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A.</a:t>
            </a:r>
            <a:r>
              <a:rPr lang="ja-JP" altLang="en-US" sz="3200" b="1" dirty="0"/>
              <a:t> 手動切替映像</a:t>
            </a:r>
            <a:endParaRPr lang="en-US" altLang="ja-JP" sz="1600" b="1" dirty="0"/>
          </a:p>
        </p:txBody>
      </p:sp>
      <p:sp>
        <p:nvSpPr>
          <p:cNvPr id="8" name="コンテンツ プレースホルダー 2">
            <a:extLst>
              <a:ext uri="{FF2B5EF4-FFF2-40B4-BE49-F238E27FC236}">
                <a16:creationId xmlns:a16="http://schemas.microsoft.com/office/drawing/2014/main" id="{2003AA3F-43A7-6135-69DA-89F65A7B2173}"/>
              </a:ext>
            </a:extLst>
          </p:cNvPr>
          <p:cNvSpPr txBox="1">
            <a:spLocks/>
          </p:cNvSpPr>
          <p:nvPr/>
        </p:nvSpPr>
        <p:spPr>
          <a:xfrm>
            <a:off x="4286891" y="5982164"/>
            <a:ext cx="3334401" cy="508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3200" b="1" dirty="0"/>
              <a:t>B.</a:t>
            </a:r>
            <a:r>
              <a:rPr lang="ja-JP" altLang="en-US" sz="3200" b="1" dirty="0"/>
              <a:t> 重点重畳映像</a:t>
            </a:r>
            <a:endParaRPr lang="en-US" altLang="ja-JP" sz="800" b="1" dirty="0"/>
          </a:p>
        </p:txBody>
      </p:sp>
      <p:sp>
        <p:nvSpPr>
          <p:cNvPr id="9" name="楕円 8">
            <a:extLst>
              <a:ext uri="{FF2B5EF4-FFF2-40B4-BE49-F238E27FC236}">
                <a16:creationId xmlns:a16="http://schemas.microsoft.com/office/drawing/2014/main" id="{90156F53-C3E6-7C08-D450-795188B7B36F}"/>
              </a:ext>
            </a:extLst>
          </p:cNvPr>
          <p:cNvSpPr/>
          <p:nvPr/>
        </p:nvSpPr>
        <p:spPr>
          <a:xfrm>
            <a:off x="747425"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a:extLst>
              <a:ext uri="{FF2B5EF4-FFF2-40B4-BE49-F238E27FC236}">
                <a16:creationId xmlns:a16="http://schemas.microsoft.com/office/drawing/2014/main" id="{6B62B745-5E18-B97C-7060-7157606C505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865066" y="3184741"/>
            <a:ext cx="348139" cy="593202"/>
          </a:xfrm>
          <a:prstGeom prst="rect">
            <a:avLst/>
          </a:prstGeom>
        </p:spPr>
      </p:pic>
      <p:pic>
        <p:nvPicPr>
          <p:cNvPr id="13" name="図 12">
            <a:extLst>
              <a:ext uri="{FF2B5EF4-FFF2-40B4-BE49-F238E27FC236}">
                <a16:creationId xmlns:a16="http://schemas.microsoft.com/office/drawing/2014/main" id="{6ED57953-E97F-CA3D-44F6-08C9F865380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2227463" y="3132147"/>
            <a:ext cx="414164" cy="646431"/>
          </a:xfrm>
          <a:prstGeom prst="rect">
            <a:avLst/>
          </a:prstGeom>
        </p:spPr>
      </p:pic>
      <p:pic>
        <p:nvPicPr>
          <p:cNvPr id="14" name="図 13" descr="屋内, リモコン, テーブル, 座る が含まれている画像&#10;&#10;自動的に生成された説明">
            <a:extLst>
              <a:ext uri="{FF2B5EF4-FFF2-40B4-BE49-F238E27FC236}">
                <a16:creationId xmlns:a16="http://schemas.microsoft.com/office/drawing/2014/main" id="{1934D8B2-237F-FF02-D3F3-5C1168FBA72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269615" y="3455298"/>
            <a:ext cx="209946" cy="309137"/>
          </a:xfrm>
          <a:prstGeom prst="rect">
            <a:avLst/>
          </a:prstGeom>
        </p:spPr>
      </p:pic>
      <p:cxnSp>
        <p:nvCxnSpPr>
          <p:cNvPr id="15" name="直線コネクタ 14">
            <a:extLst>
              <a:ext uri="{FF2B5EF4-FFF2-40B4-BE49-F238E27FC236}">
                <a16:creationId xmlns:a16="http://schemas.microsoft.com/office/drawing/2014/main" id="{DEE69278-599C-6735-5294-CA9CAF5587BB}"/>
              </a:ext>
            </a:extLst>
          </p:cNvPr>
          <p:cNvCxnSpPr>
            <a:cxnSpLocks/>
          </p:cNvCxnSpPr>
          <p:nvPr/>
        </p:nvCxnSpPr>
        <p:spPr>
          <a:xfrm>
            <a:off x="1750545" y="3184741"/>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C6936699-78AA-C410-073E-EEFA942969D1}"/>
              </a:ext>
            </a:extLst>
          </p:cNvPr>
          <p:cNvSpPr/>
          <p:nvPr/>
        </p:nvSpPr>
        <p:spPr>
          <a:xfrm>
            <a:off x="1366409" y="4975201"/>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A2B0B049-70FF-2A14-C878-C4BF282C192A}"/>
              </a:ext>
            </a:extLst>
          </p:cNvPr>
          <p:cNvSpPr/>
          <p:nvPr/>
        </p:nvSpPr>
        <p:spPr>
          <a:xfrm>
            <a:off x="2135719" y="3131333"/>
            <a:ext cx="588719" cy="6331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8" name="図 17" descr="屋内, リモコン, テーブル, 座る が含まれている画像&#10;&#10;自動的に生成された説明">
            <a:extLst>
              <a:ext uri="{FF2B5EF4-FFF2-40B4-BE49-F238E27FC236}">
                <a16:creationId xmlns:a16="http://schemas.microsoft.com/office/drawing/2014/main" id="{402E7631-9D56-0563-43E2-55AC03F1DB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2665056" y="3421869"/>
            <a:ext cx="230569" cy="339503"/>
          </a:xfrm>
          <a:prstGeom prst="rect">
            <a:avLst/>
          </a:prstGeom>
        </p:spPr>
      </p:pic>
      <p:sp>
        <p:nvSpPr>
          <p:cNvPr id="19" name="円弧 18">
            <a:extLst>
              <a:ext uri="{FF2B5EF4-FFF2-40B4-BE49-F238E27FC236}">
                <a16:creationId xmlns:a16="http://schemas.microsoft.com/office/drawing/2014/main" id="{7541315C-B151-5262-D4D0-04FDB5CD06F5}"/>
              </a:ext>
            </a:extLst>
          </p:cNvPr>
          <p:cNvSpPr/>
          <p:nvPr/>
        </p:nvSpPr>
        <p:spPr>
          <a:xfrm>
            <a:off x="1370618" y="4793064"/>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F987CCC-A872-F4AB-ADFA-AFF36342CC6B}"/>
              </a:ext>
            </a:extLst>
          </p:cNvPr>
          <p:cNvSpPr txBox="1"/>
          <p:nvPr/>
        </p:nvSpPr>
        <p:spPr>
          <a:xfrm>
            <a:off x="1222060" y="5541937"/>
            <a:ext cx="1005403" cy="338554"/>
          </a:xfrm>
          <a:prstGeom prst="rect">
            <a:avLst/>
          </a:prstGeom>
          <a:noFill/>
        </p:spPr>
        <p:txBody>
          <a:bodyPr wrap="none" rtlCol="0">
            <a:spAutoFit/>
          </a:bodyPr>
          <a:lstStyle/>
          <a:p>
            <a:r>
              <a:rPr lang="ja-JP" altLang="en-US" sz="1600" b="1" dirty="0"/>
              <a:t>手動</a:t>
            </a:r>
            <a:r>
              <a:rPr kumimoji="1" lang="ja-JP" altLang="en-US" sz="1600" dirty="0"/>
              <a:t>切替</a:t>
            </a:r>
          </a:p>
        </p:txBody>
      </p:sp>
      <p:pic>
        <p:nvPicPr>
          <p:cNvPr id="21" name="図 20" descr="レゴ が含まれている画像&#10;&#10;自動的に生成された説明">
            <a:extLst>
              <a:ext uri="{FF2B5EF4-FFF2-40B4-BE49-F238E27FC236}">
                <a16:creationId xmlns:a16="http://schemas.microsoft.com/office/drawing/2014/main" id="{053729C1-B1B1-4986-0605-62D1C6D58D9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806522" y="4848973"/>
            <a:ext cx="485392" cy="566800"/>
          </a:xfrm>
          <a:prstGeom prst="rect">
            <a:avLst/>
          </a:prstGeom>
        </p:spPr>
      </p:pic>
      <p:cxnSp>
        <p:nvCxnSpPr>
          <p:cNvPr id="22" name="直線矢印コネクタ 21">
            <a:extLst>
              <a:ext uri="{FF2B5EF4-FFF2-40B4-BE49-F238E27FC236}">
                <a16:creationId xmlns:a16="http://schemas.microsoft.com/office/drawing/2014/main" id="{D798E467-9EB6-E7BF-5E36-33043EB35860}"/>
              </a:ext>
            </a:extLst>
          </p:cNvPr>
          <p:cNvCxnSpPr>
            <a:cxnSpLocks/>
          </p:cNvCxnSpPr>
          <p:nvPr/>
        </p:nvCxnSpPr>
        <p:spPr>
          <a:xfrm flipH="1">
            <a:off x="1001649" y="4536060"/>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図 22" descr="レゴ が含まれている画像&#10;&#10;自動的に生成された説明">
            <a:extLst>
              <a:ext uri="{FF2B5EF4-FFF2-40B4-BE49-F238E27FC236}">
                <a16:creationId xmlns:a16="http://schemas.microsoft.com/office/drawing/2014/main" id="{A539D836-6D03-AC40-4C44-F55621C59F24}"/>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2213731" y="4814312"/>
            <a:ext cx="485392" cy="566800"/>
          </a:xfrm>
          <a:prstGeom prst="rect">
            <a:avLst/>
          </a:prstGeom>
        </p:spPr>
      </p:pic>
      <p:cxnSp>
        <p:nvCxnSpPr>
          <p:cNvPr id="24" name="直線矢印コネクタ 23">
            <a:extLst>
              <a:ext uri="{FF2B5EF4-FFF2-40B4-BE49-F238E27FC236}">
                <a16:creationId xmlns:a16="http://schemas.microsoft.com/office/drawing/2014/main" id="{03FF6CA9-0D25-EF89-0DCF-FDECBE18E3E3}"/>
              </a:ext>
            </a:extLst>
          </p:cNvPr>
          <p:cNvCxnSpPr>
            <a:cxnSpLocks/>
          </p:cNvCxnSpPr>
          <p:nvPr/>
        </p:nvCxnSpPr>
        <p:spPr>
          <a:xfrm flipH="1">
            <a:off x="2404801" y="4507451"/>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DF7BB973-701A-C0BB-8AFE-94CC1286E42C}"/>
              </a:ext>
            </a:extLst>
          </p:cNvPr>
          <p:cNvSpPr/>
          <p:nvPr/>
        </p:nvSpPr>
        <p:spPr>
          <a:xfrm>
            <a:off x="3786978" y="3083844"/>
            <a:ext cx="537191" cy="47023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a:extLst>
              <a:ext uri="{FF2B5EF4-FFF2-40B4-BE49-F238E27FC236}">
                <a16:creationId xmlns:a16="http://schemas.microsoft.com/office/drawing/2014/main" id="{3890CD4B-40FA-E75A-26D4-15DA72570428}"/>
              </a:ext>
            </a:extLst>
          </p:cNvPr>
          <p:cNvSpPr txBox="1"/>
          <p:nvPr/>
        </p:nvSpPr>
        <p:spPr>
          <a:xfrm>
            <a:off x="4973453" y="4354741"/>
            <a:ext cx="955711" cy="276999"/>
          </a:xfrm>
          <a:prstGeom prst="rect">
            <a:avLst/>
          </a:prstGeom>
          <a:noFill/>
        </p:spPr>
        <p:txBody>
          <a:bodyPr wrap="non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sp>
        <p:nvSpPr>
          <p:cNvPr id="29" name="テキスト ボックス 28">
            <a:extLst>
              <a:ext uri="{FF2B5EF4-FFF2-40B4-BE49-F238E27FC236}">
                <a16:creationId xmlns:a16="http://schemas.microsoft.com/office/drawing/2014/main" id="{107E857B-97AB-0ECB-759E-4554026FE887}"/>
              </a:ext>
            </a:extLst>
          </p:cNvPr>
          <p:cNvSpPr txBox="1"/>
          <p:nvPr/>
        </p:nvSpPr>
        <p:spPr>
          <a:xfrm>
            <a:off x="3387723" y="431181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cxnSp>
        <p:nvCxnSpPr>
          <p:cNvPr id="30" name="直線矢印コネクタ 29">
            <a:extLst>
              <a:ext uri="{FF2B5EF4-FFF2-40B4-BE49-F238E27FC236}">
                <a16:creationId xmlns:a16="http://schemas.microsoft.com/office/drawing/2014/main" id="{52C26381-25E6-DC44-28CA-00D0672BFFA4}"/>
              </a:ext>
            </a:extLst>
          </p:cNvPr>
          <p:cNvCxnSpPr>
            <a:cxnSpLocks/>
          </p:cNvCxnSpPr>
          <p:nvPr/>
        </p:nvCxnSpPr>
        <p:spPr>
          <a:xfrm>
            <a:off x="4322853" y="4381773"/>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08833D8-283C-BF54-3389-EE9718DC89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3937743" y="3096822"/>
            <a:ext cx="251100" cy="427855"/>
          </a:xfrm>
          <a:prstGeom prst="rect">
            <a:avLst/>
          </a:prstGeom>
        </p:spPr>
      </p:pic>
      <p:pic>
        <p:nvPicPr>
          <p:cNvPr id="34" name="図 33">
            <a:extLst>
              <a:ext uri="{FF2B5EF4-FFF2-40B4-BE49-F238E27FC236}">
                <a16:creationId xmlns:a16="http://schemas.microsoft.com/office/drawing/2014/main" id="{00B82B46-A225-0532-2DF1-BAA028DDC17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5200067" y="3096822"/>
            <a:ext cx="304454" cy="475195"/>
          </a:xfrm>
          <a:prstGeom prst="rect">
            <a:avLst/>
          </a:prstGeom>
        </p:spPr>
      </p:pic>
      <p:pic>
        <p:nvPicPr>
          <p:cNvPr id="35" name="図 34" descr="屋内, リモコン, テーブル, 座る が含まれている画像&#10;&#10;自動的に生成された説明">
            <a:extLst>
              <a:ext uri="{FF2B5EF4-FFF2-40B4-BE49-F238E27FC236}">
                <a16:creationId xmlns:a16="http://schemas.microsoft.com/office/drawing/2014/main" id="{D9361D6D-1EFD-0031-FA98-E54C2BD6380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4273975" y="3284772"/>
            <a:ext cx="159769" cy="292811"/>
          </a:xfrm>
          <a:prstGeom prst="rect">
            <a:avLst/>
          </a:prstGeom>
        </p:spPr>
      </p:pic>
      <p:sp>
        <p:nvSpPr>
          <p:cNvPr id="36" name="楕円 35">
            <a:extLst>
              <a:ext uri="{FF2B5EF4-FFF2-40B4-BE49-F238E27FC236}">
                <a16:creationId xmlns:a16="http://schemas.microsoft.com/office/drawing/2014/main" id="{BB3BF128-EFD9-0594-1AE3-69FFB297BBED}"/>
              </a:ext>
            </a:extLst>
          </p:cNvPr>
          <p:cNvSpPr/>
          <p:nvPr/>
        </p:nvSpPr>
        <p:spPr>
          <a:xfrm>
            <a:off x="7721089" y="2979090"/>
            <a:ext cx="616475" cy="55982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39" name="テキスト ボックス 38">
            <a:extLst>
              <a:ext uri="{FF2B5EF4-FFF2-40B4-BE49-F238E27FC236}">
                <a16:creationId xmlns:a16="http://schemas.microsoft.com/office/drawing/2014/main" id="{D0051F8D-289C-5552-9594-20A00442B8FF}"/>
              </a:ext>
            </a:extLst>
          </p:cNvPr>
          <p:cNvSpPr txBox="1"/>
          <p:nvPr/>
        </p:nvSpPr>
        <p:spPr>
          <a:xfrm>
            <a:off x="7622599" y="4341487"/>
            <a:ext cx="955711" cy="276999"/>
          </a:xfrm>
          <a:prstGeom prst="rect">
            <a:avLst/>
          </a:prstGeom>
          <a:noFill/>
        </p:spPr>
        <p:txBody>
          <a:bodyPr wrap="none" rtlCol="0">
            <a:spAutoFit/>
          </a:bodyPr>
          <a:lstStyle/>
          <a:p>
            <a:r>
              <a:rPr lang="ja-JP" altLang="en-US" sz="1200" b="1" dirty="0"/>
              <a:t>透明度</a:t>
            </a:r>
            <a:r>
              <a:rPr lang="en-US" altLang="ja-JP" sz="1200" b="1" dirty="0"/>
              <a:t>30%</a:t>
            </a:r>
            <a:endParaRPr kumimoji="1" lang="ja-JP" altLang="en-US" sz="1200" b="1" dirty="0"/>
          </a:p>
        </p:txBody>
      </p:sp>
      <p:sp>
        <p:nvSpPr>
          <p:cNvPr id="40" name="テキスト ボックス 39">
            <a:extLst>
              <a:ext uri="{FF2B5EF4-FFF2-40B4-BE49-F238E27FC236}">
                <a16:creationId xmlns:a16="http://schemas.microsoft.com/office/drawing/2014/main" id="{FA0370C1-45FD-704D-FA5B-1EAB2128C468}"/>
              </a:ext>
            </a:extLst>
          </p:cNvPr>
          <p:cNvSpPr txBox="1"/>
          <p:nvPr/>
        </p:nvSpPr>
        <p:spPr>
          <a:xfrm>
            <a:off x="6137273" y="4311817"/>
            <a:ext cx="1090777" cy="276999"/>
          </a:xfrm>
          <a:prstGeom prst="rect">
            <a:avLst/>
          </a:prstGeom>
          <a:noFill/>
        </p:spPr>
        <p:txBody>
          <a:bodyPr wrap="square" rtlCol="0">
            <a:spAutoFit/>
          </a:bodyPr>
          <a:lstStyle/>
          <a:p>
            <a:r>
              <a:rPr lang="ja-JP" altLang="en-US" sz="1200" b="1" dirty="0">
                <a:solidFill>
                  <a:schemeClr val="bg1">
                    <a:lumMod val="50000"/>
                  </a:schemeClr>
                </a:solidFill>
              </a:rPr>
              <a:t>透明度</a:t>
            </a:r>
            <a:r>
              <a:rPr lang="en-US" altLang="ja-JP" sz="1200" b="1" dirty="0">
                <a:solidFill>
                  <a:schemeClr val="bg1">
                    <a:lumMod val="50000"/>
                  </a:schemeClr>
                </a:solidFill>
              </a:rPr>
              <a:t>70%</a:t>
            </a:r>
            <a:endParaRPr kumimoji="1" lang="ja-JP" altLang="en-US" sz="1200" b="1" dirty="0">
              <a:solidFill>
                <a:schemeClr val="bg1">
                  <a:lumMod val="50000"/>
                </a:schemeClr>
              </a:solidFill>
            </a:endParaRPr>
          </a:p>
        </p:txBody>
      </p:sp>
      <p:pic>
        <p:nvPicPr>
          <p:cNvPr id="43" name="図 42">
            <a:extLst>
              <a:ext uri="{FF2B5EF4-FFF2-40B4-BE49-F238E27FC236}">
                <a16:creationId xmlns:a16="http://schemas.microsoft.com/office/drawing/2014/main" id="{83A3B100-2507-6CDB-BED2-62E6AB38E45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6604456" y="3024077"/>
            <a:ext cx="324842" cy="553506"/>
          </a:xfrm>
          <a:prstGeom prst="rect">
            <a:avLst/>
          </a:prstGeom>
        </p:spPr>
      </p:pic>
      <p:pic>
        <p:nvPicPr>
          <p:cNvPr id="44" name="図 43">
            <a:extLst>
              <a:ext uri="{FF2B5EF4-FFF2-40B4-BE49-F238E27FC236}">
                <a16:creationId xmlns:a16="http://schemas.microsoft.com/office/drawing/2014/main" id="{166FC777-57A7-B7F6-F854-2ACAD19C42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7868859" y="3027492"/>
            <a:ext cx="312218" cy="487314"/>
          </a:xfrm>
          <a:prstGeom prst="rect">
            <a:avLst/>
          </a:prstGeom>
        </p:spPr>
      </p:pic>
      <p:pic>
        <p:nvPicPr>
          <p:cNvPr id="45" name="図 44" descr="屋内, リモコン, テーブル, 座る が含まれている画像&#10;&#10;自動的に生成された説明">
            <a:extLst>
              <a:ext uri="{FF2B5EF4-FFF2-40B4-BE49-F238E27FC236}">
                <a16:creationId xmlns:a16="http://schemas.microsoft.com/office/drawing/2014/main" id="{5368071E-8798-FF68-E553-188A327DDAA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8270033" y="3299228"/>
            <a:ext cx="156135" cy="283476"/>
          </a:xfrm>
          <a:prstGeom prst="rect">
            <a:avLst/>
          </a:prstGeom>
        </p:spPr>
      </p:pic>
      <p:cxnSp>
        <p:nvCxnSpPr>
          <p:cNvPr id="46" name="直線コネクタ 45">
            <a:extLst>
              <a:ext uri="{FF2B5EF4-FFF2-40B4-BE49-F238E27FC236}">
                <a16:creationId xmlns:a16="http://schemas.microsoft.com/office/drawing/2014/main" id="{AD5D9A0D-0896-7CEA-68AE-81DCDF422028}"/>
              </a:ext>
            </a:extLst>
          </p:cNvPr>
          <p:cNvCxnSpPr>
            <a:cxnSpLocks/>
          </p:cNvCxnSpPr>
          <p:nvPr/>
        </p:nvCxnSpPr>
        <p:spPr>
          <a:xfrm>
            <a:off x="6095974" y="3114872"/>
            <a:ext cx="0" cy="234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弧 46">
            <a:extLst>
              <a:ext uri="{FF2B5EF4-FFF2-40B4-BE49-F238E27FC236}">
                <a16:creationId xmlns:a16="http://schemas.microsoft.com/office/drawing/2014/main" id="{2B84202C-1059-3318-1EC1-56709DFDC3A4}"/>
              </a:ext>
            </a:extLst>
          </p:cNvPr>
          <p:cNvSpPr/>
          <p:nvPr/>
        </p:nvSpPr>
        <p:spPr>
          <a:xfrm>
            <a:off x="5739764" y="5104830"/>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872D280-38C5-EBB6-CB50-6F35EDCB2D81}"/>
              </a:ext>
            </a:extLst>
          </p:cNvPr>
          <p:cNvSpPr txBox="1"/>
          <p:nvPr/>
        </p:nvSpPr>
        <p:spPr>
          <a:xfrm>
            <a:off x="5570636" y="5524024"/>
            <a:ext cx="1005403" cy="338554"/>
          </a:xfrm>
          <a:prstGeom prst="rect">
            <a:avLst/>
          </a:prstGeom>
          <a:noFill/>
        </p:spPr>
        <p:txBody>
          <a:bodyPr wrap="none" rtlCol="0">
            <a:spAutoFit/>
          </a:bodyPr>
          <a:lstStyle/>
          <a:p>
            <a:r>
              <a:rPr kumimoji="1" lang="ja-JP" altLang="en-US" sz="1600" b="1" dirty="0"/>
              <a:t>手動</a:t>
            </a:r>
            <a:r>
              <a:rPr kumimoji="1" lang="ja-JP" altLang="en-US" sz="1600" dirty="0"/>
              <a:t>切替</a:t>
            </a:r>
          </a:p>
        </p:txBody>
      </p:sp>
      <p:sp>
        <p:nvSpPr>
          <p:cNvPr id="49" name="円弧 48">
            <a:extLst>
              <a:ext uri="{FF2B5EF4-FFF2-40B4-BE49-F238E27FC236}">
                <a16:creationId xmlns:a16="http://schemas.microsoft.com/office/drawing/2014/main" id="{0A8857EC-4E73-D1D5-E544-6149F0A8317B}"/>
              </a:ext>
            </a:extLst>
          </p:cNvPr>
          <p:cNvSpPr/>
          <p:nvPr/>
        </p:nvSpPr>
        <p:spPr>
          <a:xfrm>
            <a:off x="5739764" y="4943937"/>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50" name="図 49" descr="レゴ が含まれている画像&#10;&#10;自動的に生成された説明">
            <a:extLst>
              <a:ext uri="{FF2B5EF4-FFF2-40B4-BE49-F238E27FC236}">
                <a16:creationId xmlns:a16="http://schemas.microsoft.com/office/drawing/2014/main" id="{1B3AE372-0F0F-7879-86B0-640FFCC1A146}"/>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4564387" y="5532634"/>
            <a:ext cx="308295" cy="301282"/>
          </a:xfrm>
          <a:prstGeom prst="rect">
            <a:avLst/>
          </a:prstGeom>
        </p:spPr>
      </p:pic>
      <p:pic>
        <p:nvPicPr>
          <p:cNvPr id="51" name="図 50" descr="レゴ が含まれている画像&#10;&#10;自動的に生成された説明">
            <a:extLst>
              <a:ext uri="{FF2B5EF4-FFF2-40B4-BE49-F238E27FC236}">
                <a16:creationId xmlns:a16="http://schemas.microsoft.com/office/drawing/2014/main" id="{CDBB6FA2-1443-ABF0-C90E-E3AA6257BDAB}"/>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7256652" y="5536996"/>
            <a:ext cx="308295" cy="303504"/>
          </a:xfrm>
          <a:prstGeom prst="rect">
            <a:avLst/>
          </a:prstGeom>
        </p:spPr>
      </p:pic>
      <p:sp>
        <p:nvSpPr>
          <p:cNvPr id="52" name="正方形/長方形 51">
            <a:extLst>
              <a:ext uri="{FF2B5EF4-FFF2-40B4-BE49-F238E27FC236}">
                <a16:creationId xmlns:a16="http://schemas.microsoft.com/office/drawing/2014/main" id="{7D2CC088-EAFA-AFB9-CA32-3CFB4E13A404}"/>
              </a:ext>
            </a:extLst>
          </p:cNvPr>
          <p:cNvSpPr/>
          <p:nvPr/>
        </p:nvSpPr>
        <p:spPr>
          <a:xfrm>
            <a:off x="409729" y="2873064"/>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E3C2E9B-ECBF-EF1C-DBAF-6B033FB1F784}"/>
              </a:ext>
            </a:extLst>
          </p:cNvPr>
          <p:cNvSpPr/>
          <p:nvPr/>
        </p:nvSpPr>
        <p:spPr>
          <a:xfrm>
            <a:off x="3350261" y="2873260"/>
            <a:ext cx="5491478"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9C3BCB97-1613-165F-87E3-D3DF3C4B09AE}"/>
              </a:ext>
            </a:extLst>
          </p:cNvPr>
          <p:cNvCxnSpPr>
            <a:cxnSpLocks/>
          </p:cNvCxnSpPr>
          <p:nvPr/>
        </p:nvCxnSpPr>
        <p:spPr>
          <a:xfrm flipH="1">
            <a:off x="4899460"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CC58B72-B885-17EB-F908-E30C9EC07DA8}"/>
              </a:ext>
            </a:extLst>
          </p:cNvPr>
          <p:cNvCxnSpPr>
            <a:cxnSpLocks/>
          </p:cNvCxnSpPr>
          <p:nvPr/>
        </p:nvCxnSpPr>
        <p:spPr>
          <a:xfrm>
            <a:off x="7091283" y="4366167"/>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509A4731-5E6F-C548-D8E7-68ECA65772CC}"/>
              </a:ext>
            </a:extLst>
          </p:cNvPr>
          <p:cNvCxnSpPr>
            <a:cxnSpLocks/>
          </p:cNvCxnSpPr>
          <p:nvPr/>
        </p:nvCxnSpPr>
        <p:spPr>
          <a:xfrm flipH="1">
            <a:off x="7521188" y="4365132"/>
            <a:ext cx="147987" cy="21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FA683FD-5932-2D5C-3A43-CBC336747755}"/>
              </a:ext>
            </a:extLst>
          </p:cNvPr>
          <p:cNvCxnSpPr>
            <a:cxnSpLocks/>
          </p:cNvCxnSpPr>
          <p:nvPr/>
        </p:nvCxnSpPr>
        <p:spPr>
          <a:xfrm flipH="1">
            <a:off x="4725386" y="5342279"/>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624B308-6A5F-79D5-0FED-3E0BACD43407}"/>
              </a:ext>
            </a:extLst>
          </p:cNvPr>
          <p:cNvCxnSpPr>
            <a:cxnSpLocks/>
          </p:cNvCxnSpPr>
          <p:nvPr/>
        </p:nvCxnSpPr>
        <p:spPr>
          <a:xfrm>
            <a:off x="7395632" y="5326734"/>
            <a:ext cx="0" cy="18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2">
            <a:extLst>
              <a:ext uri="{FF2B5EF4-FFF2-40B4-BE49-F238E27FC236}">
                <a16:creationId xmlns:a16="http://schemas.microsoft.com/office/drawing/2014/main" id="{2140235E-2756-70CA-EC75-3752EF2668FC}"/>
              </a:ext>
            </a:extLst>
          </p:cNvPr>
          <p:cNvSpPr txBox="1">
            <a:spLocks/>
          </p:cNvSpPr>
          <p:nvPr/>
        </p:nvSpPr>
        <p:spPr>
          <a:xfrm>
            <a:off x="8773886" y="5956031"/>
            <a:ext cx="3236368" cy="5345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200" b="1" dirty="0"/>
              <a:t>C. </a:t>
            </a:r>
            <a:r>
              <a:rPr lang="ja-JP" altLang="en-US" sz="3200" b="1" dirty="0"/>
              <a:t>自動切替映像</a:t>
            </a:r>
            <a:endParaRPr lang="en-US" altLang="ja-JP" sz="3200" b="1" dirty="0"/>
          </a:p>
        </p:txBody>
      </p:sp>
      <p:sp>
        <p:nvSpPr>
          <p:cNvPr id="60" name="楕円 59">
            <a:extLst>
              <a:ext uri="{FF2B5EF4-FFF2-40B4-BE49-F238E27FC236}">
                <a16:creationId xmlns:a16="http://schemas.microsoft.com/office/drawing/2014/main" id="{E2C96C9C-BC6D-30BF-FCDF-C0F9A328D7C9}"/>
              </a:ext>
            </a:extLst>
          </p:cNvPr>
          <p:cNvSpPr/>
          <p:nvPr/>
        </p:nvSpPr>
        <p:spPr>
          <a:xfrm>
            <a:off x="9433192" y="3184741"/>
            <a:ext cx="588719" cy="5932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3" name="図 62">
            <a:extLst>
              <a:ext uri="{FF2B5EF4-FFF2-40B4-BE49-F238E27FC236}">
                <a16:creationId xmlns:a16="http://schemas.microsoft.com/office/drawing/2014/main" id="{E73A4531-4497-FA60-2276-6CEFEF037C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8047" y1="22900" x2="47917" y2="27100"/>
                        <a14:foregroundMark x1="49219" y1="31543" x2="50716" y2="31543"/>
                        <a14:foregroundMark x1="38994" y1="52605" x2="39714" y2="53955"/>
                        <a14:foregroundMark x1="39193" y1="52637" x2="40039" y2="54736"/>
                        <a14:foregroundMark x1="40169" y1="55420" x2="39800" y2="54313"/>
                        <a14:foregroundMark x1="40560" y1="55469" x2="39937" y2="54280"/>
                        <a14:foregroundMark x1="43945" y1="56592" x2="46484" y2="60742"/>
                        <a14:foregroundMark x1="47721" y1="66260" x2="47721" y2="65039"/>
                        <a14:foregroundMark x1="61523" y1="63867" x2="61458" y2="61377"/>
                        <a14:foregroundMark x1="60883" y1="63751" x2="61719" y2="63721"/>
                        <a14:foregroundMark x1="60634" y1="64069" x2="61784" y2="63379"/>
                        <a14:foregroundMark x1="61784" y1="63330" x2="61784" y2="64111"/>
                        <a14:foregroundMark x1="61719" y1="62207" x2="61979" y2="63818"/>
                        <a14:foregroundMark x1="61914" y1="63965" x2="61914" y2="63965"/>
                        <a14:foregroundMark x1="60818" y1="63971" x2="61589" y2="63721"/>
                        <a14:foregroundMark x1="62631" y1="64611" x2="63329" y2="65239"/>
                        <a14:foregroundMark x1="61589" y1="63672" x2="62648" y2="64626"/>
                        <a14:foregroundMark x1="47070" y1="62451" x2="47331" y2="65381"/>
                        <a14:foregroundMark x1="46484" y1="63135" x2="47135" y2="65381"/>
                        <a14:foregroundMark x1="47005" y1="63477" x2="47266" y2="64502"/>
                        <a14:foregroundMark x1="46354" y1="63184" x2="46745" y2="63672"/>
                        <a14:foregroundMark x1="46940" y1="63281" x2="46289" y2="63379"/>
                        <a14:foregroundMark x1="47461" y1="64014" x2="48307" y2="65967"/>
                        <a14:foregroundMark x1="47852" y1="64258" x2="48307" y2="66846"/>
                        <a14:foregroundMark x1="38542" y1="42383" x2="45052" y2="41113"/>
                        <a14:foregroundMark x1="60742" y1="63916" x2="61198" y2="64258"/>
                        <a14:backgroundMark x1="28581" y1="56104" x2="40430" y2="67920"/>
                        <a14:backgroundMark x1="40430" y1="67920" x2="41602" y2="68457"/>
                        <a14:backgroundMark x1="63525" y1="63100" x2="69596" y2="60400"/>
                        <a14:backgroundMark x1="47852" y1="70068" x2="60487" y2="64450"/>
                        <a14:backgroundMark x1="73698" y1="47363" x2="88346" y2="63525"/>
                        <a14:backgroundMark x1="88346" y1="63525" x2="89063" y2="68164"/>
                        <a14:backgroundMark x1="64258" y1="28564" x2="74609" y2="49854"/>
                        <a14:backgroundMark x1="62044" y1="5566" x2="72135" y2="34326"/>
                        <a14:backgroundMark x1="59896" y1="31641" x2="65560" y2="38574"/>
                        <a14:backgroundMark x1="65560" y1="38574" x2="71289" y2="38623"/>
                        <a14:backgroundMark x1="51693" y1="39502" x2="53516" y2="38037"/>
                        <a14:backgroundMark x1="50065" y1="26611" x2="51107" y2="25244"/>
                        <a14:backgroundMark x1="48112" y1="30029" x2="48698" y2="30078"/>
                        <a14:backgroundMark x1="47591" y1="30127" x2="49089" y2="30322"/>
                        <a14:backgroundMark x1="47135" y1="30176" x2="49609" y2="30176"/>
                        <a14:backgroundMark x1="51237" y1="29395" x2="51302" y2="29590"/>
                        <a14:backgroundMark x1="35352" y1="52295" x2="36458" y2="60986"/>
                        <a14:backgroundMark x1="32292" y1="55664" x2="37695" y2="59033"/>
                        <a14:backgroundMark x1="35221" y1="56689" x2="41862" y2="66211"/>
                        <a14:backgroundMark x1="35091" y1="58643" x2="41602" y2="66943"/>
                        <a14:backgroundMark x1="41667" y1="49707" x2="41471" y2="56689"/>
                        <a14:backgroundMark x1="41471" y1="56689" x2="41471" y2="56689"/>
                        <a14:backgroundMark x1="41211" y1="46777" x2="41992" y2="47021"/>
                        <a14:backgroundMark x1="44596" y1="50732" x2="45964" y2="51318"/>
                        <a14:backgroundMark x1="46029" y1="56396" x2="46680" y2="58008"/>
                        <a14:backgroundMark x1="45443" y1="55225" x2="45768" y2="56445"/>
                        <a14:backgroundMark x1="44922" y1="50977" x2="46419" y2="51318"/>
                        <a14:backgroundMark x1="51693" y1="57422" x2="52214" y2="57373"/>
                        <a14:backgroundMark x1="50260" y1="56934" x2="51497" y2="56982"/>
                        <a14:backgroundMark x1="61849" y1="58301" x2="63672" y2="58301"/>
                        <a14:backgroundMark x1="54688" y1="63330" x2="47526" y2="58691"/>
                        <a14:backgroundMark x1="47526" y1="58691" x2="56706" y2="60107"/>
                        <a14:backgroundMark x1="56706" y1="60107" x2="54622" y2="61426"/>
                        <a14:backgroundMark x1="53255" y1="60889" x2="53190" y2="61377"/>
                        <a14:backgroundMark x1="40169" y1="51953" x2="41081" y2="54004"/>
                        <a14:backgroundMark x1="37500" y1="51563" x2="38346" y2="52588"/>
                        <a14:backgroundMark x1="37956" y1="51611" x2="38411" y2="52734"/>
                        <a14:backgroundMark x1="42708" y1="56396" x2="44661" y2="60400"/>
                        <a14:backgroundMark x1="45052" y1="56152" x2="46745" y2="59375"/>
                        <a14:backgroundMark x1="48185" y1="62507" x2="48574" y2="63752"/>
                        <a14:backgroundMark x1="47786" y1="61230" x2="48151" y2="62397"/>
                        <a14:backgroundMark x1="49349" y1="65186" x2="50326" y2="66699"/>
                        <a14:backgroundMark x1="48958" y1="64697" x2="49609" y2="65576"/>
                        <a14:backgroundMark x1="45638" y1="63965" x2="45768" y2="65723"/>
                        <a14:backgroundMark x1="45443" y1="62451" x2="45768" y2="62988"/>
                        <a14:backgroundMark x1="47721" y1="61328" x2="47982" y2="61719"/>
                        <a14:backgroundMark x1="58724" y1="62744" x2="59766" y2="64844"/>
                        <a14:backgroundMark x1="60221" y1="62158" x2="59701" y2="63916"/>
                        <a14:backgroundMark x1="62500" y1="64990" x2="63021" y2="64795"/>
                        <a14:backgroundMark x1="62174" y1="59912" x2="62500" y2="60352"/>
                        <a14:backgroundMark x1="54427" y1="57373" x2="54427" y2="58105"/>
                        <a14:backgroundMark x1="54427" y1="56885" x2="54622" y2="57617"/>
                        <a14:backgroundMark x1="53581" y1="56055" x2="53060" y2="56348"/>
                        <a14:backgroundMark x1="56836" y1="43945" x2="60091" y2="46533"/>
                        <a14:backgroundMark x1="56706" y1="44141" x2="59245" y2="46143"/>
                        <a14:backgroundMark x1="44466" y1="49023" x2="46810" y2="51221"/>
                        <a14:backgroundMark x1="46029" y1="41357" x2="45703" y2="41113"/>
                        <a14:backgroundMark x1="44010" y1="48730" x2="43880" y2="48145"/>
                        <a14:backgroundMark x1="38932" y1="9521" x2="63281" y2="18652"/>
                        <a14:backgroundMark x1="63281" y1="18652" x2="63672" y2="18994"/>
                        <a14:backgroundMark x1="68945" y1="50684" x2="69401" y2="52002"/>
                        <a14:backgroundMark x1="62174" y1="48291" x2="63672" y2="49072"/>
                        <a14:backgroundMark x1="62305" y1="49316" x2="63932" y2="49170"/>
                        <a14:backgroundMark x1="60026" y1="60547" x2="59440" y2="58691"/>
                        <a14:backgroundMark x1="59505" y1="58301" x2="60417" y2="61035"/>
                        <a14:backgroundMark x1="62826" y1="60742" x2="63672" y2="62646"/>
                        <a14:backgroundMark x1="62630" y1="65771" x2="64909" y2="64697"/>
                        <a14:backgroundMark x1="62305" y1="65430" x2="65169" y2="64697"/>
                        <a14:backgroundMark x1="70052" y1="61035" x2="70833" y2="62402"/>
                        <a14:backgroundMark x1="63346" y1="62549" x2="63672" y2="64209"/>
                        <a14:backgroundMark x1="63281" y1="62695" x2="63672" y2="64502"/>
                      </a14:backgroundRemoval>
                    </a14:imgEffect>
                  </a14:imgLayer>
                </a14:imgProps>
              </a:ext>
              <a:ext uri="{28A0092B-C50C-407E-A947-70E740481C1C}">
                <a14:useLocalDpi xmlns:a14="http://schemas.microsoft.com/office/drawing/2010/main" val="0"/>
              </a:ext>
            </a:extLst>
          </a:blip>
          <a:srcRect l="29899" t="17977" r="29365" b="29965"/>
          <a:stretch/>
        </p:blipFill>
        <p:spPr>
          <a:xfrm>
            <a:off x="9537068" y="3213566"/>
            <a:ext cx="348139" cy="593202"/>
          </a:xfrm>
          <a:prstGeom prst="rect">
            <a:avLst/>
          </a:prstGeom>
        </p:spPr>
      </p:pic>
      <p:pic>
        <p:nvPicPr>
          <p:cNvPr id="64" name="図 63">
            <a:extLst>
              <a:ext uri="{FF2B5EF4-FFF2-40B4-BE49-F238E27FC236}">
                <a16:creationId xmlns:a16="http://schemas.microsoft.com/office/drawing/2014/main" id="{81EC1FB8-8139-6E8A-BEA4-1E3CF6A958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288" b="96926" l="10000" r="90000">
                        <a14:foregroundMark x1="35614" y1="58495" x2="35614" y2="58495"/>
                        <a14:foregroundMark x1="36273" y1="52670" x2="36273" y2="52670"/>
                        <a14:foregroundMark x1="37886" y1="48867" x2="37886" y2="48867"/>
                        <a14:foregroundMark x1="40318" y1="45995" x2="40318" y2="45995"/>
                        <a14:foregroundMark x1="38295" y1="90939" x2="38295" y2="90939"/>
                        <a14:foregroundMark x1="36909" y1="93892" x2="36909" y2="93892"/>
                        <a14:foregroundMark x1="37386" y1="97006" x2="37386" y2="97006"/>
                        <a14:foregroundMark x1="57659" y1="47451" x2="57659" y2="47451"/>
                        <a14:foregroundMark x1="57727" y1="45550" x2="57727" y2="45550"/>
                        <a14:foregroundMark x1="50023" y1="8010" x2="50023" y2="8010"/>
                        <a14:foregroundMark x1="50205" y1="4288" x2="50205" y2="4288"/>
                        <a14:foregroundMark x1="49682" y1="18608" x2="53591" y2="20429"/>
                        <a14:foregroundMark x1="53591" y1="20429" x2="52955" y2="33050"/>
                        <a14:foregroundMark x1="60818" y1="47896" x2="63750" y2="47654"/>
                        <a14:foregroundMark x1="36818" y1="88066" x2="39455" y2="93204"/>
                        <a14:foregroundMark x1="39455" y1="93204" x2="40705" y2="86489"/>
                        <a14:foregroundMark x1="40705" y1="86489" x2="40705" y2="86489"/>
                        <a14:foregroundMark x1="34250" y1="58859" x2="38682" y2="47047"/>
                        <a14:foregroundMark x1="38682" y1="47047" x2="40773" y2="45429"/>
                        <a14:foregroundMark x1="41455" y1="45631" x2="44614" y2="41222"/>
                        <a14:foregroundMark x1="45523" y1="33819" x2="44932" y2="25769"/>
                        <a14:foregroundMark x1="44932" y1="25769" x2="48795" y2="20024"/>
                        <a14:foregroundMark x1="48795" y1="20024" x2="49045" y2="19984"/>
                        <a14:foregroundMark x1="44591" y1="21157" x2="44636" y2="28722"/>
                        <a14:foregroundMark x1="44636" y1="28722" x2="44909" y2="29814"/>
                        <a14:foregroundMark x1="43886" y1="20833" x2="44250" y2="24595"/>
                        <a14:foregroundMark x1="43750" y1="20833" x2="44114" y2="24838"/>
                        <a14:foregroundMark x1="43682" y1="21278" x2="43750" y2="23018"/>
                        <a14:foregroundMark x1="43659" y1="22896" x2="43909" y2="25000"/>
                        <a14:foregroundMark x1="43682" y1="21521" x2="43818" y2="20712"/>
                        <a14:foregroundMark x1="52477" y1="25405" x2="52273" y2="33576"/>
                        <a14:foregroundMark x1="38727" y1="80663" x2="38795" y2="83940"/>
                        <a14:foregroundMark x1="55136" y1="51254" x2="55318" y2="53115"/>
                        <a14:foregroundMark x1="55295" y1="55663" x2="55023" y2="57160"/>
                        <a14:foregroundMark x1="54705" y1="57362" x2="54364" y2="59223"/>
                        <a14:foregroundMark x1="50818" y1="42880" x2="54591" y2="44013"/>
                        <a14:foregroundMark x1="53091" y1="44134" x2="55000" y2="44579"/>
                        <a14:foregroundMark x1="53409" y1="44377" x2="55136" y2="45591"/>
                        <a14:foregroundMark x1="48932" y1="49595" x2="49068" y2="48827"/>
                        <a14:foregroundMark x1="49364" y1="47937" x2="49636" y2="46723"/>
                        <a14:foregroundMark x1="50091" y1="54207" x2="50705" y2="52710"/>
                        <a14:foregroundMark x1="42705" y1="42799" x2="43250" y2="42152"/>
                        <a14:foregroundMark x1="42750" y1="42193" x2="43045" y2="42071"/>
                        <a14:foregroundMark x1="42545" y1="43406" x2="42545" y2="43123"/>
                        <a14:foregroundMark x1="42636" y1="42638" x2="42636" y2="42961"/>
                        <a14:foregroundMark x1="42841" y1="43163" x2="42591" y2="43042"/>
                        <a14:foregroundMark x1="42205" y1="44620" x2="42897" y2="41845"/>
                        <a14:foregroundMark x1="42610" y1="42348" x2="42545" y2="43608"/>
                        <a14:foregroundMark x1="40568" y1="45672" x2="41477" y2="45267"/>
                        <a14:foregroundMark x1="63682" y1="47937" x2="64841" y2="49070"/>
                        <a14:foregroundMark x1="54023" y1="17799" x2="56364" y2="18568"/>
                        <a14:foregroundMark x1="50470" y1="44697" x2="50045" y2="46561"/>
                        <a14:foregroundMark x1="50659" y1="52791" x2="51409" y2="50809"/>
                        <a14:foregroundMark x1="51455" y1="50890" x2="51977" y2="49555"/>
                        <a14:foregroundMark x1="52114" y1="49838" x2="52386" y2="48989"/>
                        <a14:foregroundMark x1="50932" y1="10518" x2="50932" y2="10518"/>
                        <a14:foregroundMark x1="50864" y1="9749" x2="50864" y2="9749"/>
                        <a14:backgroundMark x1="25318" y1="60316" x2="25318" y2="60316"/>
                        <a14:backgroundMark x1="47409" y1="89887" x2="47409" y2="89887"/>
                        <a14:backgroundMark x1="46886" y1="94175" x2="46886" y2="94175"/>
                        <a14:backgroundMark x1="21045" y1="60194" x2="21045" y2="60194"/>
                        <a14:backgroundMark x1="50409" y1="25769" x2="50409" y2="25769"/>
                        <a14:backgroundMark x1="50295" y1="33374" x2="50227" y2="24434"/>
                        <a14:backgroundMark x1="50227" y1="24434" x2="50432" y2="33172"/>
                        <a14:backgroundMark x1="20205" y1="66262" x2="20227" y2="65939"/>
                        <a14:backgroundMark x1="25500" y1="72613" x2="25500" y2="72613"/>
                        <a14:backgroundMark x1="30477" y1="71238" x2="30659" y2="76294"/>
                        <a14:backgroundMark x1="56045" y1="4531" x2="56114" y2="10599"/>
                        <a14:backgroundMark x1="26909" y1="54571" x2="26364" y2="70186"/>
                        <a14:backgroundMark x1="57795" y1="20024" x2="56614" y2="34911"/>
                        <a14:backgroundMark x1="56614" y1="34911" x2="59273" y2="41828"/>
                        <a14:backgroundMark x1="63884" y1="47268" x2="67023" y2="50971"/>
                        <a14:backgroundMark x1="59273" y1="41828" x2="63506" y2="46822"/>
                        <a14:backgroundMark x1="67023" y1="50971" x2="69023" y2="70793"/>
                        <a14:backgroundMark x1="69023" y1="70793" x2="68727" y2="74595"/>
                        <a14:backgroundMark x1="30068" y1="72249" x2="10818" y2="72371"/>
                        <a14:backgroundMark x1="10818" y1="72371" x2="7705" y2="71481"/>
                        <a14:backgroundMark x1="39659" y1="95955" x2="41727" y2="90008"/>
                        <a14:backgroundMark x1="41727" y1="90008" x2="47091" y2="87662"/>
                        <a14:backgroundMark x1="47091" y1="87662" x2="62341" y2="93406"/>
                        <a14:backgroundMark x1="41864" y1="84951" x2="46932" y2="83617"/>
                        <a14:backgroundMark x1="46932" y1="83617" x2="51795" y2="85154"/>
                        <a14:backgroundMark x1="51795" y1="85154" x2="54864" y2="89684"/>
                        <a14:backgroundMark x1="54864" y1="89684" x2="54864" y2="89806"/>
                        <a14:backgroundMark x1="43955" y1="40817" x2="44727" y2="32565"/>
                        <a14:backgroundMark x1="43685" y1="21278" x2="43409" y2="18285"/>
                        <a14:backgroundMark x1="44727" y1="32565" x2="44501" y2="30117"/>
                        <a14:backgroundMark x1="43409" y1="18285" x2="46591" y2="15332"/>
                        <a14:backgroundMark x1="49045" y1="24879" x2="50568" y2="31675"/>
                        <a14:backgroundMark x1="50568" y1="31675" x2="49364" y2="25081"/>
                        <a14:backgroundMark x1="49364" y1="25081" x2="49932" y2="25040"/>
                        <a14:backgroundMark x1="51182" y1="56270" x2="54205" y2="51173"/>
                        <a14:backgroundMark x1="54205" y1="51173" x2="54773" y2="54328"/>
                        <a14:backgroundMark x1="60386" y1="34021" x2="68227" y2="19660"/>
                        <a14:backgroundMark x1="68227" y1="19660" x2="72477" y2="5704"/>
                        <a14:backgroundMark x1="59114" y1="42557" x2="61705" y2="46521"/>
                        <a14:backgroundMark x1="51045" y1="10356" x2="52659" y2="16424"/>
                        <a14:backgroundMark x1="48636" y1="16586" x2="49273" y2="16707"/>
                        <a14:backgroundMark x1="44909" y1="35558" x2="44364" y2="40534"/>
                        <a14:backgroundMark x1="45023" y1="36165" x2="44932" y2="40008"/>
                        <a14:backgroundMark x1="44818" y1="40251" x2="44682" y2="40453"/>
                        <a14:backgroundMark x1="45273" y1="36327" x2="45295" y2="35801"/>
                        <a14:backgroundMark x1="50864" y1="24960" x2="51000" y2="28074"/>
                        <a14:backgroundMark x1="50136" y1="23584" x2="50818" y2="23503"/>
                        <a14:backgroundMark x1="34409" y1="54976" x2="33068" y2="62581"/>
                        <a14:backgroundMark x1="33068" y1="62581" x2="32955" y2="69377"/>
                        <a14:backgroundMark x1="53477" y1="85720" x2="54500" y2="88026"/>
                        <a14:backgroundMark x1="54000" y1="84911" x2="54273" y2="85841"/>
                        <a14:backgroundMark x1="41682" y1="83010" x2="46114" y2="83131"/>
                        <a14:backgroundMark x1="46114" y1="83131" x2="46205" y2="83091"/>
                        <a14:backgroundMark x1="47318" y1="45267" x2="47432" y2="45995"/>
                        <a14:backgroundMark x1="48614" y1="44539" x2="48500" y2="47735"/>
                        <a14:backgroundMark x1="52977" y1="46157" x2="54000" y2="47492"/>
                        <a14:backgroundMark x1="51841" y1="45146" x2="52568" y2="46036"/>
                        <a14:backgroundMark x1="54068" y1="54288" x2="52500" y2="56472"/>
                        <a14:backgroundMark x1="48932" y1="52387" x2="49500" y2="52913"/>
                        <a14:backgroundMark x1="50864" y1="48584" x2="50500" y2="50647"/>
                        <a14:backgroundMark x1="49341" y1="43932" x2="49273" y2="45024"/>
                        <a14:backgroundMark x1="50977" y1="29248" x2="50955" y2="30178"/>
                        <a14:backgroundMark x1="51386" y1="26173" x2="51432" y2="27549"/>
                        <a14:backgroundMark x1="51023" y1="22856" x2="51182" y2="23018"/>
                        <a14:backgroundMark x1="51409" y1="22937" x2="51409" y2="23422"/>
                        <a14:backgroundMark x1="50500" y1="33576" x2="50341" y2="36286"/>
                        <a14:backgroundMark x1="50432" y1="36448" x2="50386" y2="36934"/>
                        <a14:backgroundMark x1="40909" y1="44782" x2="42477" y2="42031"/>
                        <a14:backgroundMark x1="60227" y1="45591" x2="60841" y2="46278"/>
                        <a14:backgroundMark x1="60205" y1="46197" x2="60545" y2="46238"/>
                        <a14:backgroundMark x1="60273" y1="47128" x2="60523" y2="46521"/>
                        <a14:backgroundMark x1="48364" y1="48948" x2="48227" y2="48989"/>
                        <a14:backgroundMark x1="48227" y1="48989" x2="49023" y2="45955"/>
                        <a14:backgroundMark x1="48977" y1="47532" x2="49614" y2="44660"/>
                        <a14:backgroundMark x1="49591" y1="43811" x2="49682" y2="44903"/>
                        <a14:backgroundMark x1="49727" y1="44053" x2="49636" y2="45267"/>
                        <a14:backgroundMark x1="49932" y1="43851" x2="49841" y2="45024"/>
                        <a14:backgroundMark x1="49841" y1="43770" x2="50136" y2="43689"/>
                        <a14:backgroundMark x1="48886" y1="54207" x2="49341" y2="54167"/>
                        <a14:backgroundMark x1="61182" y1="93002" x2="63932" y2="89968"/>
                        <a14:backgroundMark x1="68136" y1="69134" x2="68114" y2="69579"/>
                        <a14:backgroundMark x1="51103" y1="47490" x2="51103" y2="47490"/>
                      </a14:backgroundRemoval>
                    </a14:imgEffect>
                  </a14:imgLayer>
                </a14:imgProps>
              </a:ext>
              <a:ext uri="{28A0092B-C50C-407E-A947-70E740481C1C}">
                <a14:useLocalDpi xmlns:a14="http://schemas.microsoft.com/office/drawing/2010/main" val="0"/>
              </a:ext>
            </a:extLst>
          </a:blip>
          <a:srcRect l="32527" r="31481"/>
          <a:stretch/>
        </p:blipFill>
        <p:spPr>
          <a:xfrm>
            <a:off x="10931185" y="3165975"/>
            <a:ext cx="414164" cy="646431"/>
          </a:xfrm>
          <a:prstGeom prst="rect">
            <a:avLst/>
          </a:prstGeom>
        </p:spPr>
      </p:pic>
      <p:pic>
        <p:nvPicPr>
          <p:cNvPr id="65" name="図 64" descr="屋内, リモコン, テーブル, 座る が含まれている画像&#10;&#10;自動的に生成された説明">
            <a:extLst>
              <a:ext uri="{FF2B5EF4-FFF2-40B4-BE49-F238E27FC236}">
                <a16:creationId xmlns:a16="http://schemas.microsoft.com/office/drawing/2014/main" id="{069F22EE-6677-2663-6E22-DBC3AF7AE57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9964850" y="3457402"/>
            <a:ext cx="209946" cy="309137"/>
          </a:xfrm>
          <a:prstGeom prst="rect">
            <a:avLst/>
          </a:prstGeom>
        </p:spPr>
      </p:pic>
      <p:cxnSp>
        <p:nvCxnSpPr>
          <p:cNvPr id="66" name="直線コネクタ 65">
            <a:extLst>
              <a:ext uri="{FF2B5EF4-FFF2-40B4-BE49-F238E27FC236}">
                <a16:creationId xmlns:a16="http://schemas.microsoft.com/office/drawing/2014/main" id="{BF2F925F-0075-7AEC-6DFC-4B0CA08099B3}"/>
              </a:ext>
            </a:extLst>
          </p:cNvPr>
          <p:cNvCxnSpPr>
            <a:cxnSpLocks/>
          </p:cNvCxnSpPr>
          <p:nvPr/>
        </p:nvCxnSpPr>
        <p:spPr>
          <a:xfrm>
            <a:off x="10437369" y="3184741"/>
            <a:ext cx="0" cy="226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円弧 66">
            <a:extLst>
              <a:ext uri="{FF2B5EF4-FFF2-40B4-BE49-F238E27FC236}">
                <a16:creationId xmlns:a16="http://schemas.microsoft.com/office/drawing/2014/main" id="{2D1EA62C-0BC8-B78B-3E62-875BC853810B}"/>
              </a:ext>
            </a:extLst>
          </p:cNvPr>
          <p:cNvSpPr/>
          <p:nvPr/>
        </p:nvSpPr>
        <p:spPr>
          <a:xfrm>
            <a:off x="10053233" y="4970197"/>
            <a:ext cx="750139" cy="510819"/>
          </a:xfrm>
          <a:prstGeom prst="arc">
            <a:avLst>
              <a:gd name="adj1" fmla="val 12407745"/>
              <a:gd name="adj2" fmla="val 2041509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8" name="楕円 67">
            <a:extLst>
              <a:ext uri="{FF2B5EF4-FFF2-40B4-BE49-F238E27FC236}">
                <a16:creationId xmlns:a16="http://schemas.microsoft.com/office/drawing/2014/main" id="{D15058EF-DE3B-3744-C495-BE41A29C9605}"/>
              </a:ext>
            </a:extLst>
          </p:cNvPr>
          <p:cNvSpPr/>
          <p:nvPr/>
        </p:nvSpPr>
        <p:spPr>
          <a:xfrm>
            <a:off x="10841289" y="3131333"/>
            <a:ext cx="588719" cy="6422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69" name="図 68" descr="屋内, リモコン, テーブル, 座る が含まれている画像&#10;&#10;自動的に生成された説明">
            <a:extLst>
              <a:ext uri="{FF2B5EF4-FFF2-40B4-BE49-F238E27FC236}">
                <a16:creationId xmlns:a16="http://schemas.microsoft.com/office/drawing/2014/main" id="{6C879846-D2E8-4D78-2862-F3A6D291AAD9}"/>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600" b="91000" l="228" r="89612">
                        <a14:foregroundMark x1="5479" y1="28800" x2="32078" y2="13600"/>
                        <a14:foregroundMark x1="32078" y1="13600" x2="48402" y2="11000"/>
                        <a14:foregroundMark x1="48402" y1="11000" x2="48402" y2="11000"/>
                        <a14:foregroundMark x1="31164" y1="7700" x2="57078" y2="3600"/>
                        <a14:foregroundMark x1="1142" y1="27700" x2="342" y2="30800"/>
                        <a14:foregroundMark x1="57763" y1="91000" x2="60274" y2="90800"/>
                        <a14:backgroundMark x1="79338" y1="79700" x2="81393" y2="89000"/>
                      </a14:backgroundRemoval>
                    </a14:imgEffect>
                  </a14:imgLayer>
                </a14:imgProps>
              </a:ext>
              <a:ext uri="{28A0092B-C50C-407E-A947-70E740481C1C}">
                <a14:useLocalDpi xmlns:a14="http://schemas.microsoft.com/office/drawing/2010/main" val="0"/>
              </a:ext>
            </a:extLst>
          </a:blip>
          <a:srcRect r="27349" b="6290"/>
          <a:stretch/>
        </p:blipFill>
        <p:spPr>
          <a:xfrm>
            <a:off x="11385947" y="3455298"/>
            <a:ext cx="230569" cy="339503"/>
          </a:xfrm>
          <a:prstGeom prst="rect">
            <a:avLst/>
          </a:prstGeom>
        </p:spPr>
      </p:pic>
      <p:sp>
        <p:nvSpPr>
          <p:cNvPr id="70" name="円弧 69">
            <a:extLst>
              <a:ext uri="{FF2B5EF4-FFF2-40B4-BE49-F238E27FC236}">
                <a16:creationId xmlns:a16="http://schemas.microsoft.com/office/drawing/2014/main" id="{8EB02B30-24A6-4641-9D55-C801EE885ACD}"/>
              </a:ext>
            </a:extLst>
          </p:cNvPr>
          <p:cNvSpPr/>
          <p:nvPr/>
        </p:nvSpPr>
        <p:spPr>
          <a:xfrm>
            <a:off x="10057442" y="4788060"/>
            <a:ext cx="750139" cy="510819"/>
          </a:xfrm>
          <a:prstGeom prst="arc">
            <a:avLst>
              <a:gd name="adj1" fmla="val 1439851"/>
              <a:gd name="adj2" fmla="val 987951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40F3FA8-3606-D9AA-9FAC-A7EB00247E9D}"/>
              </a:ext>
            </a:extLst>
          </p:cNvPr>
          <p:cNvSpPr txBox="1"/>
          <p:nvPr/>
        </p:nvSpPr>
        <p:spPr>
          <a:xfrm>
            <a:off x="9499113" y="5522279"/>
            <a:ext cx="1877437" cy="338554"/>
          </a:xfrm>
          <a:prstGeom prst="rect">
            <a:avLst/>
          </a:prstGeom>
          <a:noFill/>
        </p:spPr>
        <p:txBody>
          <a:bodyPr wrap="none" rtlCol="0">
            <a:spAutoFit/>
          </a:bodyPr>
          <a:lstStyle/>
          <a:p>
            <a:r>
              <a:rPr kumimoji="1" lang="en-US" altLang="ja-JP" sz="1600" dirty="0"/>
              <a:t>10</a:t>
            </a:r>
            <a:r>
              <a:rPr kumimoji="1" lang="ja-JP" altLang="en-US" sz="1600" dirty="0"/>
              <a:t>秒毎に</a:t>
            </a:r>
            <a:r>
              <a:rPr kumimoji="1" lang="ja-JP" altLang="en-US" sz="1600" b="1" dirty="0"/>
              <a:t>自動</a:t>
            </a:r>
            <a:r>
              <a:rPr kumimoji="1" lang="ja-JP" altLang="en-US" sz="1600" dirty="0"/>
              <a:t>切替</a:t>
            </a:r>
          </a:p>
        </p:txBody>
      </p:sp>
      <p:pic>
        <p:nvPicPr>
          <p:cNvPr id="72" name="図 71" descr="レゴ が含まれている画像&#10;&#10;自動的に生成された説明">
            <a:extLst>
              <a:ext uri="{FF2B5EF4-FFF2-40B4-BE49-F238E27FC236}">
                <a16:creationId xmlns:a16="http://schemas.microsoft.com/office/drawing/2014/main" id="{0F7C3D80-DD01-D943-31EB-35A5039E2FB0}"/>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9493346" y="4843969"/>
            <a:ext cx="485392" cy="566800"/>
          </a:xfrm>
          <a:prstGeom prst="rect">
            <a:avLst/>
          </a:prstGeom>
        </p:spPr>
      </p:pic>
      <p:cxnSp>
        <p:nvCxnSpPr>
          <p:cNvPr id="73" name="直線矢印コネクタ 72">
            <a:extLst>
              <a:ext uri="{FF2B5EF4-FFF2-40B4-BE49-F238E27FC236}">
                <a16:creationId xmlns:a16="http://schemas.microsoft.com/office/drawing/2014/main" id="{D46381B4-1E9B-CCA9-A04C-FAAA44061EA3}"/>
              </a:ext>
            </a:extLst>
          </p:cNvPr>
          <p:cNvCxnSpPr>
            <a:cxnSpLocks/>
          </p:cNvCxnSpPr>
          <p:nvPr/>
        </p:nvCxnSpPr>
        <p:spPr>
          <a:xfrm flipH="1">
            <a:off x="9750675" y="4515458"/>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レゴ が含まれている画像&#10;&#10;自動的に生成された説明">
            <a:extLst>
              <a:ext uri="{FF2B5EF4-FFF2-40B4-BE49-F238E27FC236}">
                <a16:creationId xmlns:a16="http://schemas.microsoft.com/office/drawing/2014/main" id="{DA6DBFAE-E94A-F8B7-6D96-28627EBA4F02}"/>
              </a:ext>
            </a:extLst>
          </p:cNvPr>
          <p:cNvPicPr>
            <a:picLocks noChangeAspect="1"/>
          </p:cNvPicPr>
          <p:nvPr/>
        </p:nvPicPr>
        <p:blipFill rotWithShape="1">
          <a:blip r:embed="rId9">
            <a:extLst>
              <a:ext uri="{28A0092B-C50C-407E-A947-70E740481C1C}">
                <a14:useLocalDpi xmlns:a14="http://schemas.microsoft.com/office/drawing/2010/main" val="0"/>
              </a:ext>
            </a:extLst>
          </a:blip>
          <a:srcRect l="25694" t="22895" r="27833" b="22839"/>
          <a:stretch/>
        </p:blipFill>
        <p:spPr>
          <a:xfrm>
            <a:off x="10900555" y="4809308"/>
            <a:ext cx="485392" cy="566800"/>
          </a:xfrm>
          <a:prstGeom prst="rect">
            <a:avLst/>
          </a:prstGeom>
        </p:spPr>
      </p:pic>
      <p:cxnSp>
        <p:nvCxnSpPr>
          <p:cNvPr id="75" name="直線矢印コネクタ 74">
            <a:extLst>
              <a:ext uri="{FF2B5EF4-FFF2-40B4-BE49-F238E27FC236}">
                <a16:creationId xmlns:a16="http://schemas.microsoft.com/office/drawing/2014/main" id="{271095F5-81B8-34E2-50B1-3F1A38B69809}"/>
              </a:ext>
            </a:extLst>
          </p:cNvPr>
          <p:cNvCxnSpPr>
            <a:cxnSpLocks/>
          </p:cNvCxnSpPr>
          <p:nvPr/>
        </p:nvCxnSpPr>
        <p:spPr>
          <a:xfrm flipH="1">
            <a:off x="11134064" y="4492486"/>
            <a:ext cx="1584"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C0BC0D80-9FFF-0CEA-1159-FC7347945C87}"/>
              </a:ext>
            </a:extLst>
          </p:cNvPr>
          <p:cNvSpPr/>
          <p:nvPr/>
        </p:nvSpPr>
        <p:spPr>
          <a:xfrm>
            <a:off x="9096553" y="2868255"/>
            <a:ext cx="2693270" cy="2988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8" name="図 77" descr="床, 屋内, 座る, テーブル が含まれている画像&#10;&#10;自動的に生成された説明">
            <a:extLst>
              <a:ext uri="{FF2B5EF4-FFF2-40B4-BE49-F238E27FC236}">
                <a16:creationId xmlns:a16="http://schemas.microsoft.com/office/drawing/2014/main" id="{1D766ED6-D54C-2CC4-D4F2-F65165AF223F}"/>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501746" y="3798944"/>
            <a:ext cx="1080000" cy="783787"/>
          </a:xfrm>
          <a:prstGeom prst="rect">
            <a:avLst/>
          </a:prstGeom>
        </p:spPr>
      </p:pic>
      <p:pic>
        <p:nvPicPr>
          <p:cNvPr id="79" name="図 78" descr="屋内, グリーン, 座る, テーブル が含まれている画像&#10;&#10;自動的に生成された説明">
            <a:extLst>
              <a:ext uri="{FF2B5EF4-FFF2-40B4-BE49-F238E27FC236}">
                <a16:creationId xmlns:a16="http://schemas.microsoft.com/office/drawing/2014/main" id="{7BC301A5-EDA4-4F1A-BE89-CEA044418B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9103" y="3789655"/>
            <a:ext cx="1080000" cy="783790"/>
          </a:xfrm>
          <a:prstGeom prst="rect">
            <a:avLst/>
          </a:prstGeom>
        </p:spPr>
      </p:pic>
      <p:pic>
        <p:nvPicPr>
          <p:cNvPr id="82" name="図 81" descr="タイル張りの部屋&#10;&#10;中程度の精度で自動的に生成された説明">
            <a:extLst>
              <a:ext uri="{FF2B5EF4-FFF2-40B4-BE49-F238E27FC236}">
                <a16:creationId xmlns:a16="http://schemas.microsoft.com/office/drawing/2014/main" id="{2CFC4375-F6DA-4E2F-B8A5-74C12B9ED3C4}"/>
              </a:ext>
            </a:extLst>
          </p:cNvPr>
          <p:cNvPicPr>
            <a:picLocks noChangeAspect="1"/>
          </p:cNvPicPr>
          <p:nvPr/>
        </p:nvPicPr>
        <p:blipFill rotWithShape="1">
          <a:blip r:embed="rId12">
            <a:extLst>
              <a:ext uri="{28A0092B-C50C-407E-A947-70E740481C1C}">
                <a14:useLocalDpi xmlns:a14="http://schemas.microsoft.com/office/drawing/2010/main" val="0"/>
              </a:ext>
            </a:extLst>
          </a:blip>
          <a:srcRect r="1367"/>
          <a:stretch/>
        </p:blipFill>
        <p:spPr>
          <a:xfrm>
            <a:off x="4223199" y="4573445"/>
            <a:ext cx="1080000" cy="783429"/>
          </a:xfrm>
          <a:prstGeom prst="rect">
            <a:avLst/>
          </a:prstGeom>
        </p:spPr>
      </p:pic>
      <p:pic>
        <p:nvPicPr>
          <p:cNvPr id="81" name="図 80" descr="屋内, グリーン, 座る, テーブル が含まれている画像&#10;&#10;自動的に生成された説明">
            <a:extLst>
              <a:ext uri="{FF2B5EF4-FFF2-40B4-BE49-F238E27FC236}">
                <a16:creationId xmlns:a16="http://schemas.microsoft.com/office/drawing/2014/main" id="{5862DEE0-C58B-230E-1E5F-8C4660468107}"/>
              </a:ext>
            </a:extLst>
          </p:cNvPr>
          <p:cNvPicPr>
            <a:picLocks noChangeAspect="1"/>
          </p:cNvPicPr>
          <p:nvPr/>
        </p:nvPicPr>
        <p:blipFill>
          <a:blip r:embed="rId11">
            <a:alphaModFix amt="30000"/>
            <a:extLst>
              <a:ext uri="{28A0092B-C50C-407E-A947-70E740481C1C}">
                <a14:useLocalDpi xmlns:a14="http://schemas.microsoft.com/office/drawing/2010/main" val="0"/>
              </a:ext>
            </a:extLst>
          </a:blip>
          <a:stretch>
            <a:fillRect/>
          </a:stretch>
        </p:blipFill>
        <p:spPr>
          <a:xfrm>
            <a:off x="4832447" y="3570989"/>
            <a:ext cx="1080000" cy="783793"/>
          </a:xfrm>
          <a:prstGeom prst="rect">
            <a:avLst/>
          </a:prstGeom>
        </p:spPr>
      </p:pic>
      <p:pic>
        <p:nvPicPr>
          <p:cNvPr id="80" name="図 79" descr="床, 屋内, 座る, テーブル が含まれている画像&#10;&#10;自動的に生成された説明">
            <a:extLst>
              <a:ext uri="{FF2B5EF4-FFF2-40B4-BE49-F238E27FC236}">
                <a16:creationId xmlns:a16="http://schemas.microsoft.com/office/drawing/2014/main" id="{5F0ACDEE-AC32-3D83-54B5-05974CE9427B}"/>
              </a:ext>
            </a:extLst>
          </p:cNvPr>
          <p:cNvPicPr>
            <a:picLocks noChangeAspect="1"/>
          </p:cNvPicPr>
          <p:nvPr/>
        </p:nvPicPr>
        <p:blipFill rotWithShape="1">
          <a:blip r:embed="rId10">
            <a:alphaModFix amt="70000"/>
            <a:extLst>
              <a:ext uri="{28A0092B-C50C-407E-A947-70E740481C1C}">
                <a14:useLocalDpi xmlns:a14="http://schemas.microsoft.com/office/drawing/2010/main" val="0"/>
              </a:ext>
            </a:extLst>
          </a:blip>
          <a:srcRect l="747" t="5162" r="1547" b="-180"/>
          <a:stretch/>
        </p:blipFill>
        <p:spPr>
          <a:xfrm>
            <a:off x="3587430" y="3570989"/>
            <a:ext cx="1080000" cy="783790"/>
          </a:xfrm>
          <a:prstGeom prst="rect">
            <a:avLst/>
          </a:prstGeom>
        </p:spPr>
      </p:pic>
      <p:pic>
        <p:nvPicPr>
          <p:cNvPr id="83" name="図 82" descr="床, 屋内, 座る, テーブル が含まれている画像&#10;&#10;自動的に生成された説明">
            <a:extLst>
              <a:ext uri="{FF2B5EF4-FFF2-40B4-BE49-F238E27FC236}">
                <a16:creationId xmlns:a16="http://schemas.microsoft.com/office/drawing/2014/main" id="{3671FBC7-DF0B-7728-0B6E-DDD3E3515290}"/>
              </a:ext>
            </a:extLst>
          </p:cNvPr>
          <p:cNvPicPr>
            <a:picLocks noChangeAspect="1"/>
          </p:cNvPicPr>
          <p:nvPr/>
        </p:nvPicPr>
        <p:blipFill rotWithShape="1">
          <a:blip r:embed="rId10">
            <a:alphaModFix amt="30000"/>
            <a:extLst>
              <a:ext uri="{28A0092B-C50C-407E-A947-70E740481C1C}">
                <a14:useLocalDpi xmlns:a14="http://schemas.microsoft.com/office/drawing/2010/main" val="0"/>
              </a:ext>
            </a:extLst>
          </a:blip>
          <a:srcRect l="747" t="5162" r="1547" b="-180"/>
          <a:stretch/>
        </p:blipFill>
        <p:spPr>
          <a:xfrm>
            <a:off x="6223370" y="3570989"/>
            <a:ext cx="1080000" cy="783787"/>
          </a:xfrm>
          <a:prstGeom prst="rect">
            <a:avLst/>
          </a:prstGeom>
        </p:spPr>
      </p:pic>
      <p:pic>
        <p:nvPicPr>
          <p:cNvPr id="84" name="図 83" descr="屋内, グリーン, 座る, テーブル が含まれている画像&#10;&#10;自動的に生成された説明">
            <a:extLst>
              <a:ext uri="{FF2B5EF4-FFF2-40B4-BE49-F238E27FC236}">
                <a16:creationId xmlns:a16="http://schemas.microsoft.com/office/drawing/2014/main" id="{058DFD8D-88A9-581F-DF2B-554DCD81BE25}"/>
              </a:ext>
            </a:extLst>
          </p:cNvPr>
          <p:cNvPicPr>
            <a:picLocks noChangeAspect="1"/>
          </p:cNvPicPr>
          <p:nvPr/>
        </p:nvPicPr>
        <p:blipFill>
          <a:blip r:embed="rId11">
            <a:alphaModFix amt="70000"/>
            <a:extLst>
              <a:ext uri="{28A0092B-C50C-407E-A947-70E740481C1C}">
                <a14:useLocalDpi xmlns:a14="http://schemas.microsoft.com/office/drawing/2010/main" val="0"/>
              </a:ext>
            </a:extLst>
          </a:blip>
          <a:stretch>
            <a:fillRect/>
          </a:stretch>
        </p:blipFill>
        <p:spPr>
          <a:xfrm>
            <a:off x="7434686" y="3570989"/>
            <a:ext cx="1080000" cy="783788"/>
          </a:xfrm>
          <a:prstGeom prst="rect">
            <a:avLst/>
          </a:prstGeom>
        </p:spPr>
      </p:pic>
      <p:pic>
        <p:nvPicPr>
          <p:cNvPr id="85" name="図 84" descr="屋内, グリーン, 建物, 床 が含まれている画像&#10;&#10;自動的に生成された説明">
            <a:extLst>
              <a:ext uri="{FF2B5EF4-FFF2-40B4-BE49-F238E27FC236}">
                <a16:creationId xmlns:a16="http://schemas.microsoft.com/office/drawing/2014/main" id="{15115A52-9D7E-ED8C-9D3B-17E7D946552D}"/>
              </a:ext>
            </a:extLst>
          </p:cNvPr>
          <p:cNvPicPr>
            <a:picLocks noChangeAspect="1"/>
          </p:cNvPicPr>
          <p:nvPr/>
        </p:nvPicPr>
        <p:blipFill rotWithShape="1">
          <a:blip r:embed="rId13">
            <a:extLst>
              <a:ext uri="{28A0092B-C50C-407E-A947-70E740481C1C}">
                <a14:useLocalDpi xmlns:a14="http://schemas.microsoft.com/office/drawing/2010/main" val="0"/>
              </a:ext>
            </a:extLst>
          </a:blip>
          <a:srcRect l="1582" t="465" r="257" b="3050"/>
          <a:stretch/>
        </p:blipFill>
        <p:spPr>
          <a:xfrm>
            <a:off x="6869830" y="4573445"/>
            <a:ext cx="1080000" cy="782964"/>
          </a:xfrm>
          <a:prstGeom prst="rect">
            <a:avLst/>
          </a:prstGeom>
        </p:spPr>
      </p:pic>
      <p:pic>
        <p:nvPicPr>
          <p:cNvPr id="87" name="図 86" descr="床, 屋内, 座る, テーブル が含まれている画像&#10;&#10;自動的に生成された説明">
            <a:extLst>
              <a:ext uri="{FF2B5EF4-FFF2-40B4-BE49-F238E27FC236}">
                <a16:creationId xmlns:a16="http://schemas.microsoft.com/office/drawing/2014/main" id="{91A81385-045D-7444-7B22-B271CB4E5960}"/>
              </a:ext>
            </a:extLst>
          </p:cNvPr>
          <p:cNvPicPr>
            <a:picLocks noChangeAspect="1"/>
          </p:cNvPicPr>
          <p:nvPr/>
        </p:nvPicPr>
        <p:blipFill rotWithShape="1">
          <a:blip r:embed="rId10">
            <a:extLst>
              <a:ext uri="{28A0092B-C50C-407E-A947-70E740481C1C}">
                <a14:useLocalDpi xmlns:a14="http://schemas.microsoft.com/office/drawing/2010/main" val="0"/>
              </a:ext>
            </a:extLst>
          </a:blip>
          <a:srcRect l="747" t="5162" r="1547" b="-180"/>
          <a:stretch/>
        </p:blipFill>
        <p:spPr>
          <a:xfrm>
            <a:off x="9253493" y="3804799"/>
            <a:ext cx="1080000" cy="783787"/>
          </a:xfrm>
          <a:prstGeom prst="rect">
            <a:avLst/>
          </a:prstGeom>
        </p:spPr>
      </p:pic>
      <p:pic>
        <p:nvPicPr>
          <p:cNvPr id="88" name="図 87" descr="屋内, グリーン, 座る, テーブル が含まれている画像&#10;&#10;自動的に生成された説明">
            <a:extLst>
              <a:ext uri="{FF2B5EF4-FFF2-40B4-BE49-F238E27FC236}">
                <a16:creationId xmlns:a16="http://schemas.microsoft.com/office/drawing/2014/main" id="{DF391149-B1B6-4B42-6434-6F157CB24C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0850" y="3795510"/>
            <a:ext cx="1080000" cy="783790"/>
          </a:xfrm>
          <a:prstGeom prst="rect">
            <a:avLst/>
          </a:prstGeom>
        </p:spPr>
      </p:pic>
    </p:spTree>
    <p:extLst>
      <p:ext uri="{BB962C8B-B14F-4D97-AF65-F5344CB8AC3E}">
        <p14:creationId xmlns:p14="http://schemas.microsoft.com/office/powerpoint/2010/main" val="625634673"/>
      </p:ext>
    </p:extLst>
  </p:cSld>
  <p:clrMapOvr>
    <a:masterClrMapping/>
  </p:clrMapOvr>
  <mc:AlternateContent xmlns:mc="http://schemas.openxmlformats.org/markup-compatibility/2006" xmlns:p14="http://schemas.microsoft.com/office/powerpoint/2010/main">
    <mc:Choice Requires="p14">
      <p:transition spd="slow" p14:dur="2000" advTm="1826"/>
    </mc:Choice>
    <mc:Fallback xmlns="">
      <p:transition spd="slow" advTm="1826"/>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英文 Segoe UI 和文 メイリオ">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2836</TotalTime>
  <Words>4924</Words>
  <Application>Microsoft Office PowerPoint</Application>
  <PresentationFormat>ワイド画面</PresentationFormat>
  <Paragraphs>374</Paragraphs>
  <Slides>20</Slides>
  <Notes>20</Notes>
  <HiddenSlides>0</HiddenSlides>
  <MMClips>4</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20</vt:i4>
      </vt:variant>
    </vt:vector>
  </HeadingPairs>
  <TitlesOfParts>
    <vt:vector size="26" baseType="lpstr">
      <vt:lpstr>Meiryo UI</vt:lpstr>
      <vt:lpstr>メイリオ</vt:lpstr>
      <vt:lpstr>Arial</vt:lpstr>
      <vt:lpstr>Cambria Math</vt:lpstr>
      <vt:lpstr>Segoe UI</vt:lpstr>
      <vt:lpstr>Office テーマ</vt:lpstr>
      <vt:lpstr>遠隔ロボットの多重身体性に関する研究</vt:lpstr>
      <vt:lpstr>複数ロボットへのテレプレゼンス</vt:lpstr>
      <vt:lpstr>研究目的</vt:lpstr>
      <vt:lpstr>複数空間認知の考え方</vt:lpstr>
      <vt:lpstr>空間認知の多重化</vt:lpstr>
      <vt:lpstr>実験的調査--複数空間/身体認知--</vt:lpstr>
      <vt:lpstr>装置</vt:lpstr>
      <vt:lpstr>装置（歩行感覚フィードバックディスプレイ）</vt:lpstr>
      <vt:lpstr>2重身体感覚に関する実験</vt:lpstr>
      <vt:lpstr>条件A,C（時間多重・切替）での提示映像</vt:lpstr>
      <vt:lpstr>条件B （空間多重・重点重畳）での提示映像</vt:lpstr>
      <vt:lpstr>条件B （空間多重・重点重畳）での提示映像</vt:lpstr>
      <vt:lpstr>実験参加者への質問紙</vt:lpstr>
      <vt:lpstr>2箇所に同時に存在する感覚の強度の回答</vt:lpstr>
      <vt:lpstr>2箇所に同時に存在する感覚（考察）</vt:lpstr>
      <vt:lpstr>身体と空間認知の結果（条件A,C ）と考察</vt:lpstr>
      <vt:lpstr>身体と空間認知の結果（条件B）と考察</vt:lpstr>
      <vt:lpstr>考察のまとめ</vt:lpstr>
      <vt:lpstr>本研究のまとめ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優希也</dc:creator>
  <cp:lastModifiedBy>小島　優希也</cp:lastModifiedBy>
  <cp:revision>452</cp:revision>
  <dcterms:created xsi:type="dcterms:W3CDTF">2023-06-28T07:51:44Z</dcterms:created>
  <dcterms:modified xsi:type="dcterms:W3CDTF">2024-03-12T07:59:32Z</dcterms:modified>
</cp:coreProperties>
</file>